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89" r:id="rId8"/>
    <p:sldId id="279" r:id="rId9"/>
    <p:sldId id="283" r:id="rId10"/>
    <p:sldId id="282" r:id="rId11"/>
    <p:sldId id="284" r:id="rId12"/>
    <p:sldId id="281" r:id="rId13"/>
    <p:sldId id="285" r:id="rId14"/>
    <p:sldId id="331" r:id="rId15"/>
    <p:sldId id="332" r:id="rId16"/>
    <p:sldId id="333" r:id="rId17"/>
    <p:sldId id="334" r:id="rId18"/>
    <p:sldId id="309" r:id="rId19"/>
    <p:sldId id="310" r:id="rId20"/>
    <p:sldId id="311" r:id="rId21"/>
    <p:sldId id="312" r:id="rId22"/>
    <p:sldId id="308" r:id="rId23"/>
    <p:sldId id="286" r:id="rId24"/>
    <p:sldId id="269" r:id="rId25"/>
    <p:sldId id="274" r:id="rId26"/>
    <p:sldId id="321" r:id="rId27"/>
    <p:sldId id="290" r:id="rId28"/>
    <p:sldId id="296" r:id="rId29"/>
    <p:sldId id="295" r:id="rId30"/>
    <p:sldId id="278" r:id="rId31"/>
    <p:sldId id="322" r:id="rId32"/>
    <p:sldId id="291" r:id="rId33"/>
    <p:sldId id="301" r:id="rId34"/>
    <p:sldId id="297" r:id="rId35"/>
    <p:sldId id="299" r:id="rId36"/>
    <p:sldId id="300" r:id="rId37"/>
    <p:sldId id="298" r:id="rId38"/>
    <p:sldId id="302" r:id="rId39"/>
    <p:sldId id="303" r:id="rId40"/>
    <p:sldId id="292" r:id="rId41"/>
    <p:sldId id="313" r:id="rId42"/>
    <p:sldId id="314" r:id="rId43"/>
    <p:sldId id="315" r:id="rId44"/>
    <p:sldId id="317" r:id="rId45"/>
    <p:sldId id="316" r:id="rId46"/>
    <p:sldId id="304" r:id="rId47"/>
    <p:sldId id="293" r:id="rId48"/>
    <p:sldId id="305" r:id="rId49"/>
    <p:sldId id="318" r:id="rId50"/>
    <p:sldId id="319" r:id="rId51"/>
    <p:sldId id="320" r:id="rId52"/>
    <p:sldId id="306" r:id="rId53"/>
    <p:sldId id="294" r:id="rId54"/>
    <p:sldId id="323" r:id="rId55"/>
    <p:sldId id="324" r:id="rId56"/>
    <p:sldId id="325" r:id="rId57"/>
    <p:sldId id="326" r:id="rId58"/>
    <p:sldId id="327" r:id="rId59"/>
    <p:sldId id="328" r:id="rId60"/>
    <p:sldId id="329" r:id="rId61"/>
    <p:sldId id="330"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5A2D6C-BC3B-4CB6-99A6-BDAD989A90FF}">
          <p14:sldIdLst>
            <p14:sldId id="256"/>
            <p14:sldId id="257"/>
            <p14:sldId id="258"/>
            <p14:sldId id="259"/>
            <p14:sldId id="260"/>
          </p14:sldIdLst>
        </p14:section>
        <p14:section name="Untitled Section" id="{8DC814C6-F02E-4C98-B105-68D8BB6D9F90}">
          <p14:sldIdLst>
            <p14:sldId id="262"/>
            <p14:sldId id="289"/>
            <p14:sldId id="279"/>
            <p14:sldId id="283"/>
            <p14:sldId id="282"/>
            <p14:sldId id="284"/>
            <p14:sldId id="281"/>
            <p14:sldId id="285"/>
            <p14:sldId id="331"/>
            <p14:sldId id="332"/>
            <p14:sldId id="333"/>
            <p14:sldId id="334"/>
            <p14:sldId id="309"/>
            <p14:sldId id="310"/>
            <p14:sldId id="311"/>
            <p14:sldId id="312"/>
            <p14:sldId id="308"/>
            <p14:sldId id="286"/>
            <p14:sldId id="269"/>
          </p14:sldIdLst>
        </p14:section>
        <p14:section name="Untitled Section" id="{D29FAE79-90AE-4A3D-8106-4504729AF94D}">
          <p14:sldIdLst>
            <p14:sldId id="274"/>
            <p14:sldId id="321"/>
            <p14:sldId id="290"/>
            <p14:sldId id="296"/>
            <p14:sldId id="295"/>
            <p14:sldId id="278"/>
            <p14:sldId id="322"/>
            <p14:sldId id="291"/>
            <p14:sldId id="301"/>
            <p14:sldId id="297"/>
            <p14:sldId id="299"/>
            <p14:sldId id="300"/>
            <p14:sldId id="298"/>
            <p14:sldId id="302"/>
            <p14:sldId id="303"/>
            <p14:sldId id="292"/>
            <p14:sldId id="313"/>
            <p14:sldId id="314"/>
            <p14:sldId id="315"/>
            <p14:sldId id="317"/>
            <p14:sldId id="316"/>
            <p14:sldId id="304"/>
            <p14:sldId id="293"/>
            <p14:sldId id="305"/>
            <p14:sldId id="318"/>
            <p14:sldId id="319"/>
            <p14:sldId id="320"/>
            <p14:sldId id="306"/>
            <p14:sldId id="294"/>
            <p14:sldId id="323"/>
            <p14:sldId id="324"/>
            <p14:sldId id="325"/>
            <p14:sldId id="326"/>
            <p14:sldId id="327"/>
            <p14:sldId id="328"/>
            <p14:sldId id="329"/>
            <p14:sldId id="33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359" autoAdjust="0"/>
    <p:restoredTop sz="96395" autoAdjust="0"/>
  </p:normalViewPr>
  <p:slideViewPr>
    <p:cSldViewPr snapToGrid="0">
      <p:cViewPr varScale="1">
        <p:scale>
          <a:sx n="103" d="100"/>
          <a:sy n="103" d="100"/>
        </p:scale>
        <p:origin x="138" y="37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025D64-4871-448C-9A08-5063501A1AE1}"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47683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25D64-4871-448C-9A08-5063501A1AE1}"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1000568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25D64-4871-448C-9A08-5063501A1AE1}"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161802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025D64-4871-448C-9A08-5063501A1AE1}"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334911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4025D64-4871-448C-9A08-5063501A1AE1}" type="datetimeFigureOut">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4263929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025D64-4871-448C-9A08-5063501A1AE1}" type="datetimeFigureOut">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2247643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025D64-4871-448C-9A08-5063501A1AE1}" type="datetimeFigureOut">
              <a:rPr lang="en-US" smtClean="0"/>
              <a:t>7/22/2021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25505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025D64-4871-448C-9A08-5063501A1AE1}" type="datetimeFigureOut">
              <a:rPr lang="en-US" smtClean="0"/>
              <a:t>7/22/2021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2985165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25D64-4871-448C-9A08-5063501A1AE1}" type="datetimeFigureOut">
              <a:rPr lang="en-US" smtClean="0"/>
              <a:t>7/22/2021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4164352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025D64-4871-448C-9A08-5063501A1AE1}" type="datetimeFigureOut">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6656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025D64-4871-448C-9A08-5063501A1AE1}" type="datetimeFigureOut">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12F35-6D78-4A3F-87FD-36A61168EC8A}" type="slidenum">
              <a:rPr lang="en-US" smtClean="0"/>
              <a:t>‹#›</a:t>
            </a:fld>
            <a:endParaRPr lang="en-US"/>
          </a:p>
        </p:txBody>
      </p:sp>
    </p:spTree>
    <p:extLst>
      <p:ext uri="{BB962C8B-B14F-4D97-AF65-F5344CB8AC3E}">
        <p14:creationId xmlns:p14="http://schemas.microsoft.com/office/powerpoint/2010/main" val="4218418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25D64-4871-448C-9A08-5063501A1AE1}" type="datetimeFigureOut">
              <a:rPr lang="en-US" smtClean="0"/>
              <a:t>7/22/2021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12F35-6D78-4A3F-87FD-36A61168EC8A}" type="slidenum">
              <a:rPr lang="en-US" smtClean="0"/>
              <a:t>‹#›</a:t>
            </a:fld>
            <a:endParaRPr lang="en-US"/>
          </a:p>
        </p:txBody>
      </p:sp>
    </p:spTree>
    <p:extLst>
      <p:ext uri="{BB962C8B-B14F-4D97-AF65-F5344CB8AC3E}">
        <p14:creationId xmlns:p14="http://schemas.microsoft.com/office/powerpoint/2010/main" val="3138325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6.xml"/><Relationship Id="rId5" Type="http://schemas.openxmlformats.org/officeDocument/2006/relationships/image" Target="../media/image46.jpg"/><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7.jpg"/><Relationship Id="rId1" Type="http://schemas.openxmlformats.org/officeDocument/2006/relationships/slideLayout" Target="../slideLayouts/slideLayout6.xml"/><Relationship Id="rId4" Type="http://schemas.openxmlformats.org/officeDocument/2006/relationships/image" Target="../media/image48.jp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994910"/>
          </a:xfrm>
        </p:spPr>
        <p:txBody>
          <a:bodyPr>
            <a:normAutofit/>
          </a:bodyPr>
          <a:lstStyle/>
          <a:p>
            <a:r>
              <a:rPr lang="en-US" sz="3600" dirty="0" smtClean="0"/>
              <a:t>Historic Preservation Commission</a:t>
            </a:r>
            <a:br>
              <a:rPr lang="en-US" sz="3600" dirty="0" smtClean="0"/>
            </a:br>
            <a:r>
              <a:rPr lang="en-US" sz="3600" dirty="0" smtClean="0"/>
              <a:t>August 16, 2021</a:t>
            </a:r>
            <a:r>
              <a:rPr lang="en-US" dirty="0" smtClean="0"/>
              <a:t/>
            </a:r>
            <a:br>
              <a:rPr lang="en-US" dirty="0" smtClean="0"/>
            </a:br>
            <a:endParaRPr lang="en-US" dirty="0"/>
          </a:p>
        </p:txBody>
      </p:sp>
      <p:sp>
        <p:nvSpPr>
          <p:cNvPr id="3" name="Subtitle 2"/>
          <p:cNvSpPr>
            <a:spLocks noGrp="1"/>
          </p:cNvSpPr>
          <p:nvPr>
            <p:ph type="subTitle" idx="1"/>
          </p:nvPr>
        </p:nvSpPr>
        <p:spPr>
          <a:xfrm>
            <a:off x="1524000" y="3225338"/>
            <a:ext cx="9144000" cy="2967644"/>
          </a:xfrm>
        </p:spPr>
        <p:txBody>
          <a:bodyPr>
            <a:normAutofit fontScale="40000" lnSpcReduction="20000"/>
          </a:bodyPr>
          <a:lstStyle/>
          <a:p>
            <a:r>
              <a:rPr lang="en-US" dirty="0" smtClean="0"/>
              <a:t>State Authority</a:t>
            </a:r>
          </a:p>
          <a:p>
            <a:r>
              <a:rPr lang="en-US" dirty="0" smtClean="0"/>
              <a:t>CHAPTER 16.  HISTORIC PRESERVATION DISTRICTS</a:t>
            </a:r>
          </a:p>
          <a:p>
            <a:r>
              <a:rPr lang="en-US" dirty="0" smtClean="0"/>
              <a:t>PART I.  GENERAL PROVISIONS </a:t>
            </a:r>
          </a:p>
          <a:p>
            <a:r>
              <a:rPr lang="en-US" dirty="0" smtClean="0"/>
              <a:t>§731.  Purpose </a:t>
            </a:r>
          </a:p>
          <a:p>
            <a:r>
              <a:rPr lang="en-US" dirty="0" smtClean="0"/>
              <a:t>The purpose of this Chapter is to promote the educational, cultural, economic and general welfare of the public through the preservation and protection of buildings, sites, monuments, structures and areas of historic interest or importance through their protection, maintenance and development as historic landmarks and their recognition as such in the history and traditions of the state and nation; to establish and improve property values, and to foster the economic development of the areas affected.  </a:t>
            </a:r>
          </a:p>
          <a:p>
            <a:r>
              <a:rPr lang="en-US" dirty="0" smtClean="0"/>
              <a:t>Acts 1970, No. 147, §1.  Amended by Acts 1975, No. 804, §1.  </a:t>
            </a:r>
          </a:p>
          <a:p>
            <a:endParaRPr lang="en-US" dirty="0" smtClean="0"/>
          </a:p>
          <a:p>
            <a:r>
              <a:rPr lang="en-US" b="1" dirty="0" smtClean="0"/>
              <a:t>Local Authority </a:t>
            </a:r>
          </a:p>
          <a:p>
            <a:r>
              <a:rPr lang="en-US" dirty="0" smtClean="0"/>
              <a:t>Sec. 5-307. - Historic districts and historic landmarks.</a:t>
            </a:r>
          </a:p>
          <a:p>
            <a:r>
              <a:rPr lang="en-US" dirty="0" smtClean="0"/>
              <a:t>(1) </a:t>
            </a:r>
          </a:p>
          <a:p>
            <a:r>
              <a:rPr lang="en-US" dirty="0" smtClean="0"/>
              <a:t>Purposes. It is the purpose of the provisions of this section related to Historic Districts, </a:t>
            </a:r>
            <a:r>
              <a:rPr lang="en-US" dirty="0" err="1" smtClean="0"/>
              <a:t>Charpentier</a:t>
            </a:r>
            <a:r>
              <a:rPr lang="en-US" dirty="0" smtClean="0"/>
              <a:t> District, and Margaret Place District to recognize, preserve, and protect the cultural and historic resources of the City of Lake Charles by preserving individual landmarks and maintaining and fostering development in areas within the city of special significance to the history and tradition of the city and the region</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835434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0" y="2690336"/>
            <a:ext cx="6096000" cy="1477328"/>
          </a:xfrm>
          <a:prstGeom prst="rect">
            <a:avLst/>
          </a:prstGeom>
        </p:spPr>
        <p:txBody>
          <a:bodyPr>
            <a:spAutoFit/>
          </a:bodyPr>
          <a:lstStyle/>
          <a:p>
            <a:r>
              <a:rPr lang="en-US" dirty="0"/>
              <a:t>3.	Doors</a:t>
            </a:r>
          </a:p>
          <a:p>
            <a:r>
              <a:rPr lang="en-US" dirty="0"/>
              <a:t>It is proposed existing doors will be removed and refurbished and then reinstalled.  It is proposed all doors will be refurbished unless a specific door is beyond repair.  Any replacement door will be of same design and material.</a:t>
            </a:r>
          </a:p>
        </p:txBody>
      </p:sp>
      <p:sp>
        <p:nvSpPr>
          <p:cNvPr id="4" name="Title 3"/>
          <p:cNvSpPr>
            <a:spLocks noGrp="1"/>
          </p:cNvSpPr>
          <p:nvPr>
            <p:ph type="title"/>
          </p:nvPr>
        </p:nvSpPr>
        <p:spPr/>
        <p:txBody>
          <a:bodyPr>
            <a:normAutofit/>
          </a:bodyPr>
          <a:lstStyle/>
          <a:p>
            <a:pPr algn="ctr"/>
            <a:r>
              <a:rPr lang="en-US" sz="2800" b="1" dirty="0">
                <a:solidFill>
                  <a:prstClr val="black"/>
                </a:solidFill>
                <a:latin typeface="Calibri" panose="020F0502020204030204"/>
              </a:rPr>
              <a:t>HPC 21-15	</a:t>
            </a:r>
            <a:r>
              <a:rPr lang="en-US" sz="2800" b="1" dirty="0" smtClean="0">
                <a:solidFill>
                  <a:prstClr val="black"/>
                </a:solidFill>
                <a:latin typeface="Calibri" panose="020F0502020204030204"/>
              </a:rPr>
              <a:t>                     703 </a:t>
            </a:r>
            <a:r>
              <a:rPr lang="en-US" sz="2800" b="1" dirty="0">
                <a:solidFill>
                  <a:prstClr val="black"/>
                </a:solidFill>
                <a:latin typeface="Calibri" panose="020F0502020204030204"/>
              </a:rPr>
              <a:t>MILL STREET		DAVID </a:t>
            </a:r>
            <a:r>
              <a:rPr lang="en-US" sz="2800" b="1" dirty="0" smtClean="0">
                <a:solidFill>
                  <a:prstClr val="black"/>
                </a:solidFill>
                <a:latin typeface="Calibri" panose="020F0502020204030204"/>
              </a:rPr>
              <a:t>BURNETT</a:t>
            </a:r>
            <a:br>
              <a:rPr lang="en-US" sz="2800" b="1" dirty="0" smtClean="0">
                <a:solidFill>
                  <a:prstClr val="black"/>
                </a:solidFill>
                <a:latin typeface="Calibri" panose="020F0502020204030204"/>
              </a:rPr>
            </a:br>
            <a:r>
              <a:rPr lang="en-US" sz="3200" b="1" dirty="0" smtClean="0">
                <a:solidFill>
                  <a:prstClr val="black"/>
                </a:solidFill>
                <a:latin typeface="Calibri" panose="020F0502020204030204"/>
              </a:rPr>
              <a:t>Letter </a:t>
            </a:r>
            <a:r>
              <a:rPr lang="en-US" sz="3200" b="1" dirty="0">
                <a:solidFill>
                  <a:prstClr val="black"/>
                </a:solidFill>
                <a:latin typeface="Calibri" panose="020F0502020204030204"/>
              </a:rPr>
              <a:t>of Intent</a:t>
            </a:r>
            <a:endParaRPr lang="en-US" sz="3200" dirty="0"/>
          </a:p>
        </p:txBody>
      </p:sp>
    </p:spTree>
    <p:extLst>
      <p:ext uri="{BB962C8B-B14F-4D97-AF65-F5344CB8AC3E}">
        <p14:creationId xmlns:p14="http://schemas.microsoft.com/office/powerpoint/2010/main" val="2137752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3925" y="1350913"/>
            <a:ext cx="3609975" cy="4801314"/>
          </a:xfrm>
          <a:prstGeom prst="rect">
            <a:avLst/>
          </a:prstGeom>
        </p:spPr>
        <p:txBody>
          <a:bodyPr wrap="square">
            <a:spAutoFit/>
          </a:bodyPr>
          <a:lstStyle/>
          <a:p>
            <a:r>
              <a:rPr lang="en-US" dirty="0"/>
              <a:t>4.	Porch Columns</a:t>
            </a:r>
          </a:p>
          <a:p>
            <a:r>
              <a:rPr lang="en-US" dirty="0"/>
              <a:t>It is understood the original construction of the property had a partial wrap around porch.  Later in time part of the wrap around porch was converted to living space.  It is proposed the original configuration of the porch will be reinstated.  In order to accomplish this ten (10) new columns are required.  It is proposed the design of the columns will be fabricated from solid wood coated with a quality paint. picture </a:t>
            </a:r>
            <a:r>
              <a:rPr lang="en-US" dirty="0" smtClean="0"/>
              <a:t>shows </a:t>
            </a:r>
            <a:r>
              <a:rPr lang="en-US" dirty="0"/>
              <a:t>the design. Column will not have the brick base , the column base will extend  from the porch surface. </a:t>
            </a:r>
          </a:p>
        </p:txBody>
      </p:sp>
      <p:pic>
        <p:nvPicPr>
          <p:cNvPr id="4" name="Picture 3"/>
          <p:cNvPicPr>
            <a:picLocks noChangeAspect="1"/>
          </p:cNvPicPr>
          <p:nvPr/>
        </p:nvPicPr>
        <p:blipFill>
          <a:blip r:embed="rId2"/>
          <a:stretch>
            <a:fillRect/>
          </a:stretch>
        </p:blipFill>
        <p:spPr>
          <a:xfrm>
            <a:off x="5193714" y="1816468"/>
            <a:ext cx="1804572" cy="3225064"/>
          </a:xfrm>
          <a:prstGeom prst="rect">
            <a:avLst/>
          </a:prstGeom>
        </p:spPr>
      </p:pic>
      <p:sp>
        <p:nvSpPr>
          <p:cNvPr id="5" name="Title 4"/>
          <p:cNvSpPr>
            <a:spLocks noGrp="1"/>
          </p:cNvSpPr>
          <p:nvPr>
            <p:ph type="title"/>
          </p:nvPr>
        </p:nvSpPr>
        <p:spPr>
          <a:xfrm>
            <a:off x="838200" y="365126"/>
            <a:ext cx="10515600" cy="875846"/>
          </a:xfrm>
        </p:spPr>
        <p:txBody>
          <a:bodyPr>
            <a:noAutofit/>
          </a:bodyPr>
          <a:lstStyle/>
          <a:p>
            <a:pPr algn="ctr"/>
            <a:r>
              <a:rPr lang="en-US" sz="2800" b="1" dirty="0">
                <a:solidFill>
                  <a:prstClr val="black"/>
                </a:solidFill>
                <a:latin typeface="Calibri" panose="020F0502020204030204"/>
              </a:rPr>
              <a:t>HPC 21-15	                    </a:t>
            </a:r>
            <a:r>
              <a:rPr lang="en-US" sz="2800" b="1" dirty="0" smtClean="0">
                <a:solidFill>
                  <a:prstClr val="black"/>
                </a:solidFill>
                <a:latin typeface="Calibri" panose="020F0502020204030204"/>
              </a:rPr>
              <a:t>   </a:t>
            </a:r>
            <a:r>
              <a:rPr lang="en-US" sz="2800" b="1" dirty="0">
                <a:solidFill>
                  <a:prstClr val="black"/>
                </a:solidFill>
                <a:latin typeface="Calibri" panose="020F0502020204030204"/>
              </a:rPr>
              <a:t>703 MILL STREET		DAVID BURNETT</a:t>
            </a:r>
            <a:br>
              <a:rPr lang="en-US" sz="2800" b="1" dirty="0">
                <a:solidFill>
                  <a:prstClr val="black"/>
                </a:solidFill>
                <a:latin typeface="Calibri" panose="020F0502020204030204"/>
              </a:rPr>
            </a:br>
            <a:r>
              <a:rPr lang="en-US" sz="2800" b="1" dirty="0">
                <a:solidFill>
                  <a:prstClr val="black"/>
                </a:solidFill>
                <a:latin typeface="Calibri" panose="020F0502020204030204"/>
              </a:rPr>
              <a:t>Letter of Intent</a:t>
            </a:r>
            <a:endParaRPr lang="en-US" sz="2800" dirty="0"/>
          </a:p>
        </p:txBody>
      </p:sp>
    </p:spTree>
    <p:extLst>
      <p:ext uri="{BB962C8B-B14F-4D97-AF65-F5344CB8AC3E}">
        <p14:creationId xmlns:p14="http://schemas.microsoft.com/office/powerpoint/2010/main" val="1287595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9153"/>
          </a:xfrm>
        </p:spPr>
        <p:txBody>
          <a:bodyPr>
            <a:normAutofit/>
          </a:bodyPr>
          <a:lstStyle/>
          <a:p>
            <a:pPr algn="ctr"/>
            <a:r>
              <a:rPr lang="en-US" sz="2800" b="1" dirty="0">
                <a:solidFill>
                  <a:prstClr val="black"/>
                </a:solidFill>
                <a:latin typeface="Calibri" panose="020F0502020204030204"/>
              </a:rPr>
              <a:t>HPC 21-15	                     703 MILL STREET		DAVID BURNETT</a:t>
            </a:r>
            <a:br>
              <a:rPr lang="en-US" sz="2800" b="1" dirty="0">
                <a:solidFill>
                  <a:prstClr val="black"/>
                </a:solidFill>
                <a:latin typeface="Calibri" panose="020F0502020204030204"/>
              </a:rPr>
            </a:br>
            <a:r>
              <a:rPr lang="en-US" sz="2800" b="1" dirty="0">
                <a:solidFill>
                  <a:prstClr val="black"/>
                </a:solidFill>
                <a:latin typeface="Calibri" panose="020F0502020204030204"/>
              </a:rPr>
              <a:t>Letter of Intent</a:t>
            </a:r>
            <a:endParaRPr lang="en-US" sz="2800" dirty="0"/>
          </a:p>
        </p:txBody>
      </p:sp>
      <p:sp>
        <p:nvSpPr>
          <p:cNvPr id="3" name="Rectangle 2"/>
          <p:cNvSpPr/>
          <p:nvPr/>
        </p:nvSpPr>
        <p:spPr>
          <a:xfrm>
            <a:off x="838200" y="2252186"/>
            <a:ext cx="6096000" cy="1477328"/>
          </a:xfrm>
          <a:prstGeom prst="rect">
            <a:avLst/>
          </a:prstGeom>
        </p:spPr>
        <p:txBody>
          <a:bodyPr>
            <a:spAutoFit/>
          </a:bodyPr>
          <a:lstStyle/>
          <a:p>
            <a:r>
              <a:rPr lang="en-US" dirty="0"/>
              <a:t>5.	Porch Railings</a:t>
            </a:r>
          </a:p>
          <a:p>
            <a:r>
              <a:rPr lang="en-US" dirty="0"/>
              <a:t>It is proposed the porch railings will be connected directly into the new porch columns.  The railing depicted in the picture below will be removed. The replacement railings will be simple straight edges. </a:t>
            </a:r>
          </a:p>
        </p:txBody>
      </p:sp>
      <p:pic>
        <p:nvPicPr>
          <p:cNvPr id="4" name="Picture 3"/>
          <p:cNvPicPr>
            <a:picLocks noChangeAspect="1"/>
          </p:cNvPicPr>
          <p:nvPr/>
        </p:nvPicPr>
        <p:blipFill>
          <a:blip r:embed="rId2"/>
          <a:stretch>
            <a:fillRect/>
          </a:stretch>
        </p:blipFill>
        <p:spPr>
          <a:xfrm>
            <a:off x="8381514" y="2252186"/>
            <a:ext cx="2420322" cy="3023878"/>
          </a:xfrm>
          <a:prstGeom prst="rect">
            <a:avLst/>
          </a:prstGeom>
        </p:spPr>
      </p:pic>
    </p:spTree>
    <p:extLst>
      <p:ext uri="{BB962C8B-B14F-4D97-AF65-F5344CB8AC3E}">
        <p14:creationId xmlns:p14="http://schemas.microsoft.com/office/powerpoint/2010/main" val="23447139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50168" y="178513"/>
            <a:ext cx="10515600" cy="1325563"/>
          </a:xfrm>
        </p:spPr>
        <p:txBody>
          <a:bodyPr>
            <a:normAutofit/>
          </a:bodyPr>
          <a:lstStyle/>
          <a:p>
            <a:pPr algn="ctr"/>
            <a:r>
              <a:rPr lang="en-US" sz="2800" b="1" dirty="0">
                <a:solidFill>
                  <a:prstClr val="black"/>
                </a:solidFill>
                <a:latin typeface="Calibri" panose="020F0502020204030204"/>
              </a:rPr>
              <a:t>HPC 21-15	                    </a:t>
            </a:r>
            <a:r>
              <a:rPr lang="en-US" sz="2800" b="1" dirty="0" smtClean="0">
                <a:solidFill>
                  <a:prstClr val="black"/>
                </a:solidFill>
                <a:latin typeface="Calibri" panose="020F0502020204030204"/>
              </a:rPr>
              <a:t>   </a:t>
            </a:r>
            <a:r>
              <a:rPr lang="en-US" sz="2800" b="1" dirty="0">
                <a:solidFill>
                  <a:prstClr val="black"/>
                </a:solidFill>
                <a:latin typeface="Calibri" panose="020F0502020204030204"/>
              </a:rPr>
              <a:t>703 MILL STREET		DAVID </a:t>
            </a:r>
            <a:r>
              <a:rPr lang="en-US" sz="2800" b="1" dirty="0" smtClean="0">
                <a:solidFill>
                  <a:prstClr val="black"/>
                </a:solidFill>
                <a:latin typeface="Calibri" panose="020F0502020204030204"/>
              </a:rPr>
              <a:t>BURNETT</a:t>
            </a:r>
            <a:br>
              <a:rPr lang="en-US" sz="2800" b="1" dirty="0" smtClean="0">
                <a:solidFill>
                  <a:prstClr val="black"/>
                </a:solidFill>
                <a:latin typeface="Calibri" panose="020F0502020204030204"/>
              </a:rPr>
            </a:br>
            <a:r>
              <a:rPr lang="en-US" sz="2800" b="1" dirty="0" smtClean="0">
                <a:solidFill>
                  <a:prstClr val="black"/>
                </a:solidFill>
                <a:latin typeface="Calibri" panose="020F0502020204030204"/>
              </a:rPr>
              <a:t>Letter </a:t>
            </a:r>
            <a:r>
              <a:rPr lang="en-US" sz="2800" b="1" dirty="0">
                <a:solidFill>
                  <a:prstClr val="black"/>
                </a:solidFill>
                <a:latin typeface="Calibri" panose="020F0502020204030204"/>
              </a:rPr>
              <a:t>of Intent</a:t>
            </a:r>
            <a:endParaRPr lang="en-US" sz="2800" dirty="0"/>
          </a:p>
        </p:txBody>
      </p:sp>
      <p:sp>
        <p:nvSpPr>
          <p:cNvPr id="3" name="Rectangle 2"/>
          <p:cNvSpPr/>
          <p:nvPr/>
        </p:nvSpPr>
        <p:spPr>
          <a:xfrm>
            <a:off x="542925" y="1951672"/>
            <a:ext cx="6096000" cy="1477328"/>
          </a:xfrm>
          <a:prstGeom prst="rect">
            <a:avLst/>
          </a:prstGeom>
        </p:spPr>
        <p:txBody>
          <a:bodyPr>
            <a:spAutoFit/>
          </a:bodyPr>
          <a:lstStyle/>
          <a:p>
            <a:r>
              <a:rPr lang="en-US" dirty="0"/>
              <a:t>6.	House Addition</a:t>
            </a:r>
          </a:p>
          <a:p>
            <a:r>
              <a:rPr lang="en-US" dirty="0"/>
              <a:t>It is proposed the house addition will be constructed with windows and siding as depicted above.  It is understood the construction and appearance will be same as original construction.</a:t>
            </a:r>
          </a:p>
        </p:txBody>
      </p:sp>
      <p:sp>
        <p:nvSpPr>
          <p:cNvPr id="4" name="Rectangle 3"/>
          <p:cNvSpPr/>
          <p:nvPr/>
        </p:nvSpPr>
        <p:spPr>
          <a:xfrm>
            <a:off x="542925" y="3689984"/>
            <a:ext cx="6096000" cy="1200329"/>
          </a:xfrm>
          <a:prstGeom prst="rect">
            <a:avLst/>
          </a:prstGeom>
        </p:spPr>
        <p:txBody>
          <a:bodyPr>
            <a:spAutoFit/>
          </a:bodyPr>
          <a:lstStyle/>
          <a:p>
            <a:r>
              <a:rPr lang="en-US" dirty="0"/>
              <a:t>7.	 Roof</a:t>
            </a:r>
          </a:p>
          <a:p>
            <a:r>
              <a:rPr lang="en-US" dirty="0"/>
              <a:t>The roofing will be a simulated Wood shake shingle with IKO armor shake. It will have the barrel tile edges</a:t>
            </a:r>
          </a:p>
          <a:p>
            <a:endParaRPr lang="en-US" dirty="0"/>
          </a:p>
        </p:txBody>
      </p:sp>
      <p:pic>
        <p:nvPicPr>
          <p:cNvPr id="5" name="Picture 4"/>
          <p:cNvPicPr>
            <a:picLocks noChangeAspect="1"/>
          </p:cNvPicPr>
          <p:nvPr/>
        </p:nvPicPr>
        <p:blipFill>
          <a:blip r:embed="rId2"/>
          <a:stretch>
            <a:fillRect/>
          </a:stretch>
        </p:blipFill>
        <p:spPr>
          <a:xfrm>
            <a:off x="7250641" y="2410880"/>
            <a:ext cx="3920068" cy="2036240"/>
          </a:xfrm>
          <a:prstGeom prst="rect">
            <a:avLst/>
          </a:prstGeom>
        </p:spPr>
      </p:pic>
      <p:sp>
        <p:nvSpPr>
          <p:cNvPr id="6" name="Rectangle 5"/>
          <p:cNvSpPr/>
          <p:nvPr/>
        </p:nvSpPr>
        <p:spPr>
          <a:xfrm>
            <a:off x="542925" y="5151297"/>
            <a:ext cx="2252027" cy="369332"/>
          </a:xfrm>
          <a:prstGeom prst="rect">
            <a:avLst/>
          </a:prstGeom>
        </p:spPr>
        <p:txBody>
          <a:bodyPr wrap="none">
            <a:spAutoFit/>
          </a:bodyPr>
          <a:lstStyle/>
          <a:p>
            <a:r>
              <a:rPr lang="en-US" dirty="0" smtClean="0"/>
              <a:t> 8. The </a:t>
            </a:r>
            <a:r>
              <a:rPr lang="en-US" dirty="0"/>
              <a:t>front staircase </a:t>
            </a:r>
          </a:p>
        </p:txBody>
      </p:sp>
    </p:spTree>
    <p:extLst>
      <p:ext uri="{BB962C8B-B14F-4D97-AF65-F5344CB8AC3E}">
        <p14:creationId xmlns:p14="http://schemas.microsoft.com/office/powerpoint/2010/main" val="5979102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707895"/>
          </a:xfrm>
        </p:spPr>
        <p:txBody>
          <a:bodyPr>
            <a:normAutofit/>
          </a:bodyPr>
          <a:lstStyle/>
          <a:p>
            <a:pPr algn="ctr"/>
            <a:r>
              <a:rPr lang="en-US" sz="3200" dirty="0"/>
              <a:t>HPC 21-15 703 MILL STREET – DAVID BURNETT</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46245" y="1566977"/>
            <a:ext cx="3554963" cy="4609985"/>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77373" y="1438101"/>
            <a:ext cx="3671492" cy="4738862"/>
          </a:xfrm>
        </p:spPr>
      </p:pic>
    </p:spTree>
    <p:extLst>
      <p:ext uri="{BB962C8B-B14F-4D97-AF65-F5344CB8AC3E}">
        <p14:creationId xmlns:p14="http://schemas.microsoft.com/office/powerpoint/2010/main" val="3027698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586597"/>
          </a:xfrm>
        </p:spPr>
        <p:txBody>
          <a:bodyPr>
            <a:normAutofit/>
          </a:bodyPr>
          <a:lstStyle/>
          <a:p>
            <a:pPr algn="ctr"/>
            <a:r>
              <a:rPr lang="en-US" sz="3200" dirty="0"/>
              <a:t>HPC 21-15 703 MILL STREET – DAVID BURNETT</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43594" y="1140660"/>
            <a:ext cx="3901425" cy="5036303"/>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68751" y="1158802"/>
            <a:ext cx="3873747" cy="5018161"/>
          </a:xfrm>
        </p:spPr>
      </p:pic>
    </p:spTree>
    <p:extLst>
      <p:ext uri="{BB962C8B-B14F-4D97-AF65-F5344CB8AC3E}">
        <p14:creationId xmlns:p14="http://schemas.microsoft.com/office/powerpoint/2010/main" val="2585574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4589"/>
          </a:xfrm>
        </p:spPr>
        <p:txBody>
          <a:bodyPr>
            <a:normAutofit/>
          </a:bodyPr>
          <a:lstStyle/>
          <a:p>
            <a:pPr algn="ctr"/>
            <a:r>
              <a:rPr lang="en-US" sz="2800" dirty="0"/>
              <a:t>HPC 21-15 703 MILL STREET – DAVID BURNETT</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43816" y="1104144"/>
            <a:ext cx="3929195" cy="5072819"/>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78083" y="1172926"/>
            <a:ext cx="3865624" cy="5004037"/>
          </a:xfrm>
        </p:spPr>
      </p:pic>
    </p:spTree>
    <p:extLst>
      <p:ext uri="{BB962C8B-B14F-4D97-AF65-F5344CB8AC3E}">
        <p14:creationId xmlns:p14="http://schemas.microsoft.com/office/powerpoint/2010/main" val="30605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726557"/>
          </a:xfrm>
        </p:spPr>
        <p:txBody>
          <a:bodyPr>
            <a:normAutofit/>
          </a:bodyPr>
          <a:lstStyle/>
          <a:p>
            <a:pPr algn="ctr"/>
            <a:r>
              <a:rPr lang="en-US" sz="3200" dirty="0"/>
              <a:t>HPC 21-15 703 MILL STREET – DAVID BURNETT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2522" y="1334278"/>
            <a:ext cx="5629460" cy="5113175"/>
          </a:xfrm>
          <a:prstGeom prst="rect">
            <a:avLst/>
          </a:prstGeom>
        </p:spPr>
      </p:pic>
    </p:spTree>
    <p:extLst>
      <p:ext uri="{BB962C8B-B14F-4D97-AF65-F5344CB8AC3E}">
        <p14:creationId xmlns:p14="http://schemas.microsoft.com/office/powerpoint/2010/main" val="3407168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1025136"/>
          </a:xfrm>
        </p:spPr>
        <p:txBody>
          <a:bodyPr>
            <a:normAutofit/>
          </a:bodyPr>
          <a:lstStyle/>
          <a:p>
            <a:pPr algn="ctr"/>
            <a:r>
              <a:rPr lang="en-US" sz="3200" dirty="0" smtClean="0"/>
              <a:t>HPC 21-15 703 MILL ST. – DAVID BURNETT</a:t>
            </a:r>
            <a:br>
              <a:rPr lang="en-US" sz="3200" dirty="0" smtClean="0"/>
            </a:br>
            <a:r>
              <a:rPr lang="en-US" sz="3200" dirty="0" smtClean="0"/>
              <a:t>SITE PLAN – FLOOR PLAN</a:t>
            </a:r>
            <a:endParaRPr lang="en-US" sz="3200" dirty="0"/>
          </a:p>
        </p:txBody>
      </p:sp>
      <p:pic>
        <p:nvPicPr>
          <p:cNvPr id="6" name="Content Placeholder 5"/>
          <p:cNvPicPr>
            <a:picLocks noGrp="1" noChangeAspect="1"/>
          </p:cNvPicPr>
          <p:nvPr>
            <p:ph sz="half" idx="1"/>
          </p:nvPr>
        </p:nvPicPr>
        <p:blipFill>
          <a:blip r:embed="rId2"/>
          <a:stretch>
            <a:fillRect/>
          </a:stretch>
        </p:blipFill>
        <p:spPr>
          <a:xfrm>
            <a:off x="29851" y="1825625"/>
            <a:ext cx="5885757" cy="4351338"/>
          </a:xfrm>
          <a:prstGeom prst="rect">
            <a:avLst/>
          </a:prstGeom>
        </p:spPr>
      </p:pic>
      <p:pic>
        <p:nvPicPr>
          <p:cNvPr id="7" name="Content Placeholder 6"/>
          <p:cNvPicPr>
            <a:picLocks noGrp="1" noChangeAspect="1"/>
          </p:cNvPicPr>
          <p:nvPr>
            <p:ph sz="half" idx="2"/>
          </p:nvPr>
        </p:nvPicPr>
        <p:blipFill>
          <a:blip r:embed="rId3"/>
          <a:stretch>
            <a:fillRect/>
          </a:stretch>
        </p:blipFill>
        <p:spPr>
          <a:xfrm>
            <a:off x="6260840" y="1825625"/>
            <a:ext cx="5092959" cy="4239272"/>
          </a:xfrm>
          <a:prstGeom prst="rect">
            <a:avLst/>
          </a:prstGeom>
        </p:spPr>
      </p:pic>
    </p:spTree>
    <p:extLst>
      <p:ext uri="{BB962C8B-B14F-4D97-AF65-F5344CB8AC3E}">
        <p14:creationId xmlns:p14="http://schemas.microsoft.com/office/powerpoint/2010/main" val="66434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6516"/>
          </a:xfrm>
        </p:spPr>
        <p:txBody>
          <a:bodyPr>
            <a:normAutofit fontScale="90000"/>
          </a:bodyPr>
          <a:lstStyle/>
          <a:p>
            <a:pPr algn="ctr"/>
            <a:r>
              <a:rPr lang="en-US" sz="3200" dirty="0" smtClean="0"/>
              <a:t>HPC 21-15  703 </a:t>
            </a:r>
            <a:r>
              <a:rPr lang="en-US" sz="3200" dirty="0"/>
              <a:t>MILL ST. – DAVID BURNETT</a:t>
            </a:r>
            <a:br>
              <a:rPr lang="en-US" sz="3200" dirty="0"/>
            </a:br>
            <a:r>
              <a:rPr lang="en-US" sz="3200" dirty="0" smtClean="0"/>
              <a:t>SOUTH – WEST SIDE PLANS</a:t>
            </a:r>
            <a:endParaRPr lang="en-US" sz="3200" dirty="0"/>
          </a:p>
        </p:txBody>
      </p:sp>
      <p:pic>
        <p:nvPicPr>
          <p:cNvPr id="5" name="Content Placeholder 4"/>
          <p:cNvPicPr>
            <a:picLocks noGrp="1" noChangeAspect="1"/>
          </p:cNvPicPr>
          <p:nvPr>
            <p:ph sz="half" idx="1"/>
          </p:nvPr>
        </p:nvPicPr>
        <p:blipFill>
          <a:blip r:embed="rId2"/>
          <a:stretch>
            <a:fillRect/>
          </a:stretch>
        </p:blipFill>
        <p:spPr>
          <a:xfrm>
            <a:off x="169189" y="1679510"/>
            <a:ext cx="5850611" cy="4497453"/>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200" y="1679510"/>
            <a:ext cx="5181600" cy="4497453"/>
          </a:xfrm>
          <a:prstGeom prst="rect">
            <a:avLst/>
          </a:prstGeom>
        </p:spPr>
      </p:pic>
    </p:spTree>
    <p:extLst>
      <p:ext uri="{BB962C8B-B14F-4D97-AF65-F5344CB8AC3E}">
        <p14:creationId xmlns:p14="http://schemas.microsoft.com/office/powerpoint/2010/main" val="1314325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848533"/>
          </a:xfrm>
        </p:spPr>
        <p:txBody>
          <a:bodyPr/>
          <a:lstStyle/>
          <a:p>
            <a:pPr algn="ctr"/>
            <a:r>
              <a:rPr lang="en-US" dirty="0" smtClean="0"/>
              <a:t>Historic Preservation Commission</a:t>
            </a:r>
            <a:endParaRPr lang="en-US" dirty="0"/>
          </a:p>
        </p:txBody>
      </p:sp>
      <p:sp>
        <p:nvSpPr>
          <p:cNvPr id="6" name="Content Placeholder 5"/>
          <p:cNvSpPr>
            <a:spLocks noGrp="1"/>
          </p:cNvSpPr>
          <p:nvPr>
            <p:ph idx="1"/>
          </p:nvPr>
        </p:nvSpPr>
        <p:spPr>
          <a:xfrm>
            <a:off x="838200" y="1404851"/>
            <a:ext cx="10515600" cy="4772112"/>
          </a:xfrm>
        </p:spPr>
        <p:txBody>
          <a:bodyPr/>
          <a:lstStyle/>
          <a:p>
            <a:pPr marL="0" indent="0">
              <a:buNone/>
            </a:pPr>
            <a:r>
              <a:rPr lang="en-US" dirty="0" smtClean="0"/>
              <a:t>ANY PERSON MAY SPEAK OR SUBMIT A WRITTEN STATEMENT FOR HEARING PURPOSES.  </a:t>
            </a:r>
          </a:p>
          <a:p>
            <a:pPr marL="0" indent="0">
              <a:buNone/>
            </a:pPr>
            <a:r>
              <a:rPr lang="en-US" dirty="0" smtClean="0"/>
              <a:t>THE APPLICATION AND SUPPORTING MATERIAL IS ON FILE AND OPEN FOR PUBLIC INSPECTION IN THE OFFICE OF ZONING AND LAND USE, </a:t>
            </a:r>
          </a:p>
          <a:p>
            <a:pPr marL="0" indent="0">
              <a:buNone/>
            </a:pPr>
            <a:r>
              <a:rPr lang="en-US" dirty="0" smtClean="0"/>
              <a:t>Location of the office is stated below:</a:t>
            </a:r>
          </a:p>
          <a:p>
            <a:pPr marL="0" indent="0">
              <a:buNone/>
            </a:pPr>
            <a:r>
              <a:rPr lang="en-US" sz="2000" dirty="0" smtClean="0"/>
              <a:t>7TH FLOOR OF LAKE CHARLES CITY HALL AT 326 PUJO STREET, LAKE CHARLES, LOUISIANA; OR, </a:t>
            </a:r>
          </a:p>
          <a:p>
            <a:pPr marL="0" indent="0">
              <a:buNone/>
            </a:pPr>
            <a:r>
              <a:rPr lang="en-US" sz="2000" dirty="0" smtClean="0"/>
              <a:t>MAIL TO THE CITY OF LAKE CHARLES, OFFICE OF ZONING &amp; LAND USE, P.O. BOX 900, LAKE CHARLES, LA 70602; OR </a:t>
            </a:r>
          </a:p>
          <a:p>
            <a:pPr marL="0" indent="0">
              <a:buNone/>
            </a:pPr>
            <a:r>
              <a:rPr lang="en-US" sz="2000" dirty="0" smtClean="0"/>
              <a:t>TELEPHONE: (337) 491-1542.  </a:t>
            </a:r>
          </a:p>
          <a:p>
            <a:endParaRPr lang="en-US" dirty="0"/>
          </a:p>
        </p:txBody>
      </p:sp>
    </p:spTree>
    <p:extLst>
      <p:ext uri="{BB962C8B-B14F-4D97-AF65-F5344CB8AC3E}">
        <p14:creationId xmlns:p14="http://schemas.microsoft.com/office/powerpoint/2010/main" val="2829315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8524"/>
          </a:xfrm>
        </p:spPr>
        <p:txBody>
          <a:bodyPr>
            <a:normAutofit fontScale="90000"/>
          </a:bodyPr>
          <a:lstStyle/>
          <a:p>
            <a:pPr algn="ctr"/>
            <a:r>
              <a:rPr lang="en-US" sz="3200" dirty="0" smtClean="0"/>
              <a:t>HPC 21-15  703 </a:t>
            </a:r>
            <a:r>
              <a:rPr lang="en-US" sz="3200" dirty="0"/>
              <a:t>MILL ST. – DAVID BURNETT</a:t>
            </a:r>
            <a:br>
              <a:rPr lang="en-US" sz="3200" dirty="0"/>
            </a:br>
            <a:r>
              <a:rPr lang="en-US" sz="3200" dirty="0" smtClean="0"/>
              <a:t>NORTH – EAST SIDE PLANS </a:t>
            </a:r>
            <a:endParaRPr lang="en-US" sz="3200" dirty="0"/>
          </a:p>
        </p:txBody>
      </p:sp>
      <p:pic>
        <p:nvPicPr>
          <p:cNvPr id="5" name="Content Placeholder 4"/>
          <p:cNvPicPr>
            <a:picLocks noGrp="1" noChangeAspect="1"/>
          </p:cNvPicPr>
          <p:nvPr>
            <p:ph sz="half" idx="1"/>
          </p:nvPr>
        </p:nvPicPr>
        <p:blipFill>
          <a:blip r:embed="rId2"/>
          <a:stretch>
            <a:fillRect/>
          </a:stretch>
        </p:blipFill>
        <p:spPr>
          <a:xfrm>
            <a:off x="106072" y="1825625"/>
            <a:ext cx="5913728" cy="4425885"/>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199" y="1825625"/>
            <a:ext cx="5304453" cy="4530819"/>
          </a:xfrm>
          <a:prstGeom prst="rect">
            <a:avLst/>
          </a:prstGeom>
        </p:spPr>
      </p:pic>
    </p:spTree>
    <p:extLst>
      <p:ext uri="{BB962C8B-B14F-4D97-AF65-F5344CB8AC3E}">
        <p14:creationId xmlns:p14="http://schemas.microsoft.com/office/powerpoint/2010/main" val="149367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773210"/>
          </a:xfrm>
        </p:spPr>
        <p:txBody>
          <a:bodyPr>
            <a:normAutofit/>
          </a:bodyPr>
          <a:lstStyle/>
          <a:p>
            <a:pPr algn="ctr"/>
            <a:r>
              <a:rPr lang="en-US" sz="4000" dirty="0" smtClean="0"/>
              <a:t>BUILDING MATERIAL SCHEDULE </a:t>
            </a:r>
            <a:endParaRPr lang="en-US" sz="4000" dirty="0"/>
          </a:p>
        </p:txBody>
      </p:sp>
      <p:pic>
        <p:nvPicPr>
          <p:cNvPr id="7" name="Content Placeholder 6"/>
          <p:cNvPicPr>
            <a:picLocks noGrp="1" noChangeAspect="1"/>
          </p:cNvPicPr>
          <p:nvPr>
            <p:ph idx="1"/>
          </p:nvPr>
        </p:nvPicPr>
        <p:blipFill>
          <a:blip r:embed="rId2"/>
          <a:stretch>
            <a:fillRect/>
          </a:stretch>
        </p:blipFill>
        <p:spPr>
          <a:xfrm>
            <a:off x="2052735" y="1315409"/>
            <a:ext cx="7996334" cy="5087396"/>
          </a:xfrm>
          <a:prstGeom prst="rect">
            <a:avLst/>
          </a:prstGeom>
        </p:spPr>
      </p:pic>
    </p:spTree>
    <p:extLst>
      <p:ext uri="{BB962C8B-B14F-4D97-AF65-F5344CB8AC3E}">
        <p14:creationId xmlns:p14="http://schemas.microsoft.com/office/powerpoint/2010/main" val="706632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HPC 21-15  703 </a:t>
            </a:r>
            <a:r>
              <a:rPr lang="en-US" sz="2800" dirty="0"/>
              <a:t>MILL ST. – BURNETT </a:t>
            </a:r>
            <a:r>
              <a:rPr lang="en-US" sz="2800" dirty="0" smtClean="0"/>
              <a:t/>
            </a:r>
            <a:br>
              <a:rPr lang="en-US" sz="2800" dirty="0" smtClean="0"/>
            </a:br>
            <a:r>
              <a:rPr lang="en-US" sz="2800" dirty="0" smtClean="0"/>
              <a:t>SITE PLAN &amp; WEST FACADE</a:t>
            </a:r>
            <a:r>
              <a:rPr lang="en-US" sz="2800" dirty="0"/>
              <a:t/>
            </a:r>
            <a:br>
              <a:rPr lang="en-US" sz="2800" dirty="0"/>
            </a:br>
            <a:endParaRPr lang="en-US" sz="2800" dirty="0"/>
          </a:p>
        </p:txBody>
      </p:sp>
      <p:sp>
        <p:nvSpPr>
          <p:cNvPr id="11" name="Content Placeholder 10"/>
          <p:cNvSpPr>
            <a:spLocks noGrp="1"/>
          </p:cNvSpPr>
          <p:nvPr>
            <p:ph sz="half" idx="1"/>
          </p:nvPr>
        </p:nvSpPr>
        <p:spPr/>
        <p:txBody>
          <a:bodyPr/>
          <a:lstStyle/>
          <a:p>
            <a:endParaRPr lang="en-US"/>
          </a:p>
        </p:txBody>
      </p:sp>
      <p:pic>
        <p:nvPicPr>
          <p:cNvPr id="13" name="Content Placeholder 1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6482591" y="1380301"/>
            <a:ext cx="4560820" cy="5181601"/>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7259" y="875961"/>
            <a:ext cx="4618748" cy="5983255"/>
          </a:xfrm>
          <a:prstGeom prst="rect">
            <a:avLst/>
          </a:prstGeom>
        </p:spPr>
      </p:pic>
    </p:spTree>
    <p:extLst>
      <p:ext uri="{BB962C8B-B14F-4D97-AF65-F5344CB8AC3E}">
        <p14:creationId xmlns:p14="http://schemas.microsoft.com/office/powerpoint/2010/main" val="2700704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2540"/>
          </a:xfrm>
        </p:spPr>
        <p:txBody>
          <a:bodyPr>
            <a:normAutofit fontScale="90000"/>
          </a:bodyPr>
          <a:lstStyle/>
          <a:p>
            <a:pPr algn="ctr"/>
            <a:r>
              <a:rPr lang="en-US" sz="3200" dirty="0" smtClean="0"/>
              <a:t>HPC 21-15  703 MILL ST. – BURNETT</a:t>
            </a:r>
            <a:r>
              <a:rPr lang="en-US" sz="3200" dirty="0"/>
              <a:t> </a:t>
            </a:r>
            <a:br>
              <a:rPr lang="en-US" sz="3200" dirty="0"/>
            </a:br>
            <a:r>
              <a:rPr lang="en-US" sz="3200" dirty="0" smtClean="0"/>
              <a:t>NORTH &amp; EAST FACADE</a:t>
            </a:r>
            <a:endParaRPr lang="en-US" sz="3200"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6625058" y="1273306"/>
            <a:ext cx="4275884" cy="5181600"/>
          </a:xfrm>
        </p:spPr>
      </p:pic>
      <p:pic>
        <p:nvPicPr>
          <p:cNvPr id="15" name="Content Placeholder 1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1287600" y="1276764"/>
            <a:ext cx="4282799" cy="5181600"/>
          </a:xfrm>
        </p:spPr>
      </p:pic>
    </p:spTree>
    <p:extLst>
      <p:ext uri="{BB962C8B-B14F-4D97-AF65-F5344CB8AC3E}">
        <p14:creationId xmlns:p14="http://schemas.microsoft.com/office/powerpoint/2010/main" val="20080456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98580"/>
            <a:ext cx="10515600" cy="625152"/>
          </a:xfrm>
        </p:spPr>
        <p:txBody>
          <a:bodyPr>
            <a:normAutofit fontScale="90000"/>
          </a:bodyPr>
          <a:lstStyle/>
          <a:p>
            <a:pPr algn="ctr"/>
            <a:r>
              <a:rPr lang="en-US" sz="2800" dirty="0" smtClean="0"/>
              <a:t>HPC 21-15   703 </a:t>
            </a:r>
            <a:r>
              <a:rPr lang="en-US" sz="2800" dirty="0"/>
              <a:t>MILL ST. – BURNETT </a:t>
            </a:r>
            <a:br>
              <a:rPr lang="en-US" sz="2800" dirty="0"/>
            </a:br>
            <a:r>
              <a:rPr lang="en-US" sz="2800" dirty="0"/>
              <a:t>SITE </a:t>
            </a:r>
            <a:r>
              <a:rPr lang="en-US" sz="2800" dirty="0" smtClean="0"/>
              <a:t>PLAN</a:t>
            </a:r>
            <a:endParaRPr lang="en-US" sz="2800" b="1" dirty="0"/>
          </a:p>
        </p:txBody>
      </p:sp>
      <p:pic>
        <p:nvPicPr>
          <p:cNvPr id="6" name="Content Placeholder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rot="5400000">
            <a:off x="3382764" y="352558"/>
            <a:ext cx="5364268" cy="6960636"/>
          </a:xfrm>
        </p:spPr>
      </p:pic>
    </p:spTree>
    <p:extLst>
      <p:ext uri="{BB962C8B-B14F-4D97-AF65-F5344CB8AC3E}">
        <p14:creationId xmlns:p14="http://schemas.microsoft.com/office/powerpoint/2010/main" val="729304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539944"/>
          </a:xfrm>
        </p:spPr>
        <p:txBody>
          <a:bodyPr>
            <a:normAutofit/>
          </a:bodyPr>
          <a:lstStyle/>
          <a:p>
            <a:pPr algn="ctr"/>
            <a:r>
              <a:rPr lang="en-US" sz="2800" b="1" dirty="0" smtClean="0"/>
              <a:t>HPC 21-18  317 Bilbo St </a:t>
            </a:r>
            <a:endParaRPr lang="en-US" sz="2800" b="1" dirty="0"/>
          </a:p>
        </p:txBody>
      </p:sp>
      <p:sp>
        <p:nvSpPr>
          <p:cNvPr id="6" name="Rectangle 5"/>
          <p:cNvSpPr/>
          <p:nvPr/>
        </p:nvSpPr>
        <p:spPr>
          <a:xfrm>
            <a:off x="1604865" y="1212980"/>
            <a:ext cx="8686800" cy="4093428"/>
          </a:xfrm>
          <a:prstGeom prst="rect">
            <a:avLst/>
          </a:prstGeom>
        </p:spPr>
        <p:txBody>
          <a:bodyPr wrap="square">
            <a:spAutoFit/>
          </a:bodyPr>
          <a:lstStyle/>
          <a:p>
            <a:pPr algn="just"/>
            <a:r>
              <a:rPr lang="en-US" sz="2000" b="1" dirty="0">
                <a:latin typeface="Calibri" panose="020F0502020204030204" pitchFamily="34" charset="0"/>
                <a:ea typeface="Times New Roman" panose="02020603050405020304" pitchFamily="18" charset="0"/>
              </a:rPr>
              <a:t>HPC 21-18		LAKE CHARLES ZONING ORDINANCE CO. 10598</a:t>
            </a:r>
          </a:p>
          <a:p>
            <a:pPr algn="just"/>
            <a:r>
              <a:rPr lang="en-US" sz="2000" b="1" dirty="0">
                <a:latin typeface="Calibri" panose="020F0502020204030204" pitchFamily="34" charset="0"/>
                <a:ea typeface="Times New Roman" panose="02020603050405020304" pitchFamily="18" charset="0"/>
              </a:rPr>
              <a:t>APPLICANT:		317 BILBO STREET	ANTONIO VARGAS</a:t>
            </a:r>
          </a:p>
          <a:p>
            <a:pPr algn="just"/>
            <a:r>
              <a:rPr lang="en-US" sz="2000" b="1" dirty="0">
                <a:latin typeface="Calibri" panose="020F0502020204030204" pitchFamily="34" charset="0"/>
                <a:ea typeface="Times New Roman" panose="02020603050405020304" pitchFamily="18" charset="0"/>
              </a:rPr>
              <a:t>SUBJECT:		Applicant is requesting a Certificate of Appropriateness (Section 5-307) (15) by the Historic Preservation Commission to repair damage from Hurricane Laura. Front Porch, rebuild Columns, salvage or match brick column, siding, roof and windows at 317 BILBO ST, T-4 DDA Zoning .</a:t>
            </a:r>
          </a:p>
          <a:p>
            <a:pPr algn="just"/>
            <a:endParaRPr lang="en-US" sz="2000" b="1" dirty="0">
              <a:latin typeface="Calibri" panose="020F0502020204030204" pitchFamily="34" charset="0"/>
              <a:ea typeface="Times New Roman" panose="02020603050405020304" pitchFamily="18" charset="0"/>
            </a:endParaRPr>
          </a:p>
          <a:p>
            <a:pPr algn="just"/>
            <a:r>
              <a:rPr lang="en-US" sz="2000" b="1" dirty="0">
                <a:latin typeface="Calibri" panose="020F0502020204030204" pitchFamily="34" charset="0"/>
                <a:ea typeface="Times New Roman" panose="02020603050405020304" pitchFamily="18" charset="0"/>
              </a:rPr>
              <a:t>STAFF FINDINGS:  The on-site and site plan reviews revealed that the applicant requests to  rebuild Front Porch, rebuild Columns, salvage or match brick column, siding, roof and windows. Administrative partial demolition was issued to investigate conditions of damage, the applicant will rebuild with one less window on the South facing façade.  317 BILBO ST, T-4 DDA Zoning.</a:t>
            </a:r>
          </a:p>
          <a:p>
            <a:pPr algn="just"/>
            <a:r>
              <a:rPr lang="en-US" sz="2000" dirty="0">
                <a:latin typeface="Calibri" panose="020F0502020204030204" pitchFamily="34"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706157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1953"/>
          </a:xfrm>
        </p:spPr>
        <p:txBody>
          <a:bodyPr>
            <a:normAutofit/>
          </a:bodyPr>
          <a:lstStyle/>
          <a:p>
            <a:pPr algn="ctr"/>
            <a:r>
              <a:rPr lang="en-US" sz="2800" b="1" dirty="0"/>
              <a:t>HPC 21-18  317 Bilbo St </a:t>
            </a:r>
            <a:r>
              <a:rPr lang="en-US" sz="2800" b="1" dirty="0" smtClean="0"/>
              <a:t> - APPLICATION - VARGAS</a:t>
            </a:r>
            <a:endParaRPr lang="en-US"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2439" y="1035698"/>
            <a:ext cx="3382762" cy="5577790"/>
          </a:xfrm>
          <a:prstGeom prst="rect">
            <a:avLst/>
          </a:prstGeom>
        </p:spPr>
      </p:pic>
    </p:spTree>
    <p:extLst>
      <p:ext uri="{BB962C8B-B14F-4D97-AF65-F5344CB8AC3E}">
        <p14:creationId xmlns:p14="http://schemas.microsoft.com/office/powerpoint/2010/main" val="3010757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5928"/>
          </a:xfrm>
        </p:spPr>
        <p:txBody>
          <a:bodyPr>
            <a:normAutofit/>
          </a:bodyPr>
          <a:lstStyle/>
          <a:p>
            <a:pPr algn="ctr"/>
            <a:r>
              <a:rPr lang="en-US" sz="3200" b="1" dirty="0"/>
              <a:t>HPC 21-18  317 Bilbo St </a:t>
            </a:r>
            <a:r>
              <a:rPr lang="en-US" sz="3200" b="1" dirty="0" smtClean="0"/>
              <a:t> -  GIS</a:t>
            </a:r>
            <a:endParaRPr lang="en-US" sz="32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712" t="6943" r="4914" b="8612"/>
          <a:stretch/>
        </p:blipFill>
        <p:spPr>
          <a:xfrm>
            <a:off x="3799795" y="1057470"/>
            <a:ext cx="4592410" cy="5675173"/>
          </a:xfrm>
          <a:prstGeom prst="rect">
            <a:avLst/>
          </a:prstGeom>
        </p:spPr>
      </p:pic>
    </p:spTree>
    <p:extLst>
      <p:ext uri="{BB962C8B-B14F-4D97-AF65-F5344CB8AC3E}">
        <p14:creationId xmlns:p14="http://schemas.microsoft.com/office/powerpoint/2010/main" val="2807777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690" y="298580"/>
            <a:ext cx="10290110" cy="587245"/>
          </a:xfrm>
        </p:spPr>
        <p:txBody>
          <a:bodyPr>
            <a:normAutofit/>
          </a:bodyPr>
          <a:lstStyle/>
          <a:p>
            <a:pPr algn="ctr"/>
            <a:r>
              <a:rPr lang="en-US" sz="3200" b="1" dirty="0"/>
              <a:t>HPC 21-18  317 Bilbo St </a:t>
            </a:r>
            <a:endParaRPr lang="en-US" sz="32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848" t="8333" r="9005" b="18889"/>
          <a:stretch/>
        </p:blipFill>
        <p:spPr>
          <a:xfrm>
            <a:off x="514349" y="1571625"/>
            <a:ext cx="4457701" cy="49911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8997" t="38195" r="28100" b="36805"/>
          <a:stretch/>
        </p:blipFill>
        <p:spPr>
          <a:xfrm>
            <a:off x="5162550" y="1571625"/>
            <a:ext cx="2276475" cy="171450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9023" t="37778" r="28127" b="36528"/>
          <a:stretch/>
        </p:blipFill>
        <p:spPr>
          <a:xfrm>
            <a:off x="7439025" y="1547812"/>
            <a:ext cx="2276475" cy="1762125"/>
          </a:xfrm>
          <a:prstGeom prst="rect">
            <a:avLst/>
          </a:prstGeom>
        </p:spPr>
      </p:pic>
    </p:spTree>
    <p:extLst>
      <p:ext uri="{BB962C8B-B14F-4D97-AF65-F5344CB8AC3E}">
        <p14:creationId xmlns:p14="http://schemas.microsoft.com/office/powerpoint/2010/main" val="2796405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46637"/>
          </a:xfrm>
        </p:spPr>
        <p:txBody>
          <a:bodyPr>
            <a:normAutofit fontScale="90000"/>
          </a:bodyPr>
          <a:lstStyle/>
          <a:p>
            <a:pPr algn="ctr"/>
            <a:r>
              <a:rPr lang="en-US" sz="3200" b="1" dirty="0"/>
              <a:t>HPC 21-18  317 Bilbo St </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9412" y="1953418"/>
            <a:ext cx="3467100" cy="26003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028113" y="1737520"/>
            <a:ext cx="3327399" cy="249554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51575" y="1737519"/>
            <a:ext cx="3327400" cy="24955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73050" y="1642268"/>
            <a:ext cx="3327400" cy="2495550"/>
          </a:xfrm>
          <a:prstGeom prst="rect">
            <a:avLst/>
          </a:prstGeom>
        </p:spPr>
      </p:pic>
    </p:spTree>
    <p:extLst>
      <p:ext uri="{BB962C8B-B14F-4D97-AF65-F5344CB8AC3E}">
        <p14:creationId xmlns:p14="http://schemas.microsoft.com/office/powerpoint/2010/main" val="1248607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Criteria for Approval of a Certificate of Appropriateness</a:t>
            </a:r>
            <a:endParaRPr lang="en-US" dirty="0"/>
          </a:p>
        </p:txBody>
      </p:sp>
      <p:sp>
        <p:nvSpPr>
          <p:cNvPr id="3" name="Content Placeholder 2"/>
          <p:cNvSpPr>
            <a:spLocks noGrp="1"/>
          </p:cNvSpPr>
          <p:nvPr>
            <p:ph idx="1"/>
          </p:nvPr>
        </p:nvSpPr>
        <p:spPr/>
        <p:txBody>
          <a:bodyPr/>
          <a:lstStyle/>
          <a:p>
            <a:pPr marL="0" lvl="0" indent="0">
              <a:lnSpc>
                <a:spcPct val="100000"/>
              </a:lnSpc>
              <a:spcBef>
                <a:spcPct val="20000"/>
              </a:spcBef>
              <a:buNone/>
            </a:pPr>
            <a:r>
              <a:rPr lang="en-US" sz="3200" dirty="0">
                <a:solidFill>
                  <a:prstClr val="black"/>
                </a:solidFill>
              </a:rPr>
              <a:t>In considering an application for a Certificate of Appropriateness, the Historic Preservation Commission shall be guided by any adopted design guidelines, and where applicable, the Secretary of the Interior's Standards for Rehabilitation of Historic Buildings. </a:t>
            </a:r>
          </a:p>
          <a:p>
            <a:pPr marL="0" lvl="0" indent="0">
              <a:lnSpc>
                <a:spcPct val="100000"/>
              </a:lnSpc>
              <a:spcBef>
                <a:spcPct val="20000"/>
              </a:spcBef>
              <a:buNone/>
            </a:pPr>
            <a:r>
              <a:rPr lang="en-US" sz="3200" dirty="0">
                <a:solidFill>
                  <a:prstClr val="black"/>
                </a:solidFill>
              </a:rPr>
              <a:t>These documents shall be made available to the property owners of historic landmarks or within historic districts.</a:t>
            </a:r>
          </a:p>
          <a:p>
            <a:endParaRPr lang="en-US" dirty="0"/>
          </a:p>
        </p:txBody>
      </p:sp>
    </p:spTree>
    <p:extLst>
      <p:ext uri="{BB962C8B-B14F-4D97-AF65-F5344CB8AC3E}">
        <p14:creationId xmlns:p14="http://schemas.microsoft.com/office/powerpoint/2010/main" val="1411941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71789"/>
          </a:xfrm>
        </p:spPr>
        <p:txBody>
          <a:bodyPr>
            <a:normAutofit/>
          </a:bodyPr>
          <a:lstStyle/>
          <a:p>
            <a:pPr algn="ctr"/>
            <a:r>
              <a:rPr lang="en-US" sz="3200" b="1" dirty="0"/>
              <a:t>HPC  </a:t>
            </a:r>
            <a:r>
              <a:rPr lang="en-US" sz="3200" b="1" dirty="0" smtClean="0"/>
              <a:t>21-18    328 HODGES -  </a:t>
            </a:r>
            <a:r>
              <a:rPr lang="en-US" sz="3200" b="1" dirty="0"/>
              <a:t>NATHANIEL BRYANT</a:t>
            </a:r>
            <a:endParaRPr lang="en-US" sz="3200" dirty="0"/>
          </a:p>
        </p:txBody>
      </p:sp>
      <p:sp>
        <p:nvSpPr>
          <p:cNvPr id="3" name="Rectangle 2"/>
          <p:cNvSpPr/>
          <p:nvPr/>
        </p:nvSpPr>
        <p:spPr>
          <a:xfrm>
            <a:off x="1333111" y="1579512"/>
            <a:ext cx="8472195" cy="4247317"/>
          </a:xfrm>
          <a:prstGeom prst="rect">
            <a:avLst/>
          </a:prstGeom>
        </p:spPr>
        <p:txBody>
          <a:bodyPr wrap="square">
            <a:spAutoFit/>
          </a:bodyPr>
          <a:lstStyle/>
          <a:p>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a:p>
            <a:r>
              <a:rPr lang="en-US" b="1" dirty="0"/>
              <a:t> </a:t>
            </a:r>
            <a:endParaRPr lang="en-US" dirty="0"/>
          </a:p>
          <a:p>
            <a:r>
              <a:rPr lang="en-US" b="1" dirty="0"/>
              <a:t>HPC 21-19		LAKE CHARLES ZONING ORDINANCE CO. 10598</a:t>
            </a:r>
            <a:endParaRPr lang="en-US" dirty="0"/>
          </a:p>
          <a:p>
            <a:r>
              <a:rPr lang="en-US" b="1" dirty="0"/>
              <a:t>APPLICANT:		328 HODGES STREET   	NATHANIEL BRYANT</a:t>
            </a:r>
            <a:endParaRPr lang="en-US" dirty="0"/>
          </a:p>
          <a:p>
            <a:r>
              <a:rPr lang="en-US" b="1" dirty="0"/>
              <a:t>SUBJECT:		</a:t>
            </a:r>
            <a:r>
              <a:rPr lang="en-US" dirty="0"/>
              <a:t>Applicant is requesting a Certificate of Appropriateness (Section 5-307) (15) by the Historic Preservation Commission to replace windows that were damaged during Hurricane Laura. Six (6) windows on East side, Six (6) on South side, Four (4) on North side, two (2) on West side of the house.  Recasting and dressing the front porch at </a:t>
            </a:r>
            <a:r>
              <a:rPr lang="en-US" b="1" dirty="0"/>
              <a:t>328 HODGES ST. Neighborhood Zoning</a:t>
            </a:r>
            <a:endParaRPr lang="en-US" dirty="0"/>
          </a:p>
          <a:p>
            <a:r>
              <a:rPr lang="en-US" b="1" dirty="0"/>
              <a:t> </a:t>
            </a:r>
            <a:endParaRPr lang="en-US" dirty="0"/>
          </a:p>
          <a:p>
            <a:r>
              <a:rPr lang="en-US" b="1" dirty="0"/>
              <a:t>STAFF FINDINGS:  </a:t>
            </a:r>
            <a:r>
              <a:rPr lang="en-US" dirty="0"/>
              <a:t>The on-site and site plan reviews revealed that the applicant requests to Six (6) windows on East side, Six (6) on South side, Four (4) on North side, two (2) on West side of the house.  Recasting and dressing the front porch at </a:t>
            </a:r>
            <a:r>
              <a:rPr lang="en-US" b="1" dirty="0"/>
              <a:t>328 HODGES ST. Neighborhood Zoning</a:t>
            </a:r>
            <a:endParaRPr lang="en-US" dirty="0"/>
          </a:p>
          <a:p>
            <a:r>
              <a:rPr lang="en-US" dirty="0">
                <a:latin typeface="Calibri" panose="020F0502020204030204" pitchFamily="34" charset="0"/>
                <a:ea typeface="Times New Roman" panose="02020603050405020304" pitchFamily="18" charset="0"/>
              </a:rPr>
              <a:t> </a:t>
            </a: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365113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3920"/>
          </a:xfrm>
        </p:spPr>
        <p:txBody>
          <a:bodyPr>
            <a:normAutofit/>
          </a:bodyPr>
          <a:lstStyle/>
          <a:p>
            <a:pPr algn="ctr"/>
            <a:r>
              <a:rPr lang="en-US" sz="3200" b="1" dirty="0"/>
              <a:t>HPC 21-18  </a:t>
            </a:r>
            <a:r>
              <a:rPr lang="en-US" sz="3200" b="1" dirty="0" smtClean="0"/>
              <a:t>  328 HODGES ST – BRYANT – APPLICATION </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3343" y="1129004"/>
            <a:ext cx="3266105" cy="5393094"/>
          </a:xfrm>
          <a:prstGeom prst="rect">
            <a:avLst/>
          </a:prstGeom>
        </p:spPr>
      </p:pic>
    </p:spTree>
    <p:extLst>
      <p:ext uri="{BB962C8B-B14F-4D97-AF65-F5344CB8AC3E}">
        <p14:creationId xmlns:p14="http://schemas.microsoft.com/office/powerpoint/2010/main" val="711482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89234"/>
          </a:xfrm>
        </p:spPr>
        <p:txBody>
          <a:bodyPr>
            <a:normAutofit/>
          </a:bodyPr>
          <a:lstStyle/>
          <a:p>
            <a:pPr algn="ctr"/>
            <a:r>
              <a:rPr lang="en-US" sz="3200" dirty="0" smtClean="0"/>
              <a:t>HPC 21-18  328 HODGES ST  -  NATHANIEL BRYANT - GIS</a:t>
            </a:r>
            <a:endParaRPr lang="en-US" sz="32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137" t="6665" r="5238" b="5417"/>
          <a:stretch/>
        </p:blipFill>
        <p:spPr>
          <a:xfrm>
            <a:off x="4019939" y="1241304"/>
            <a:ext cx="4152122" cy="5331222"/>
          </a:xfrm>
          <a:prstGeom prst="rect">
            <a:avLst/>
          </a:prstGeom>
        </p:spPr>
      </p:pic>
    </p:spTree>
    <p:extLst>
      <p:ext uri="{BB962C8B-B14F-4D97-AF65-F5344CB8AC3E}">
        <p14:creationId xmlns:p14="http://schemas.microsoft.com/office/powerpoint/2010/main" val="1801049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65125"/>
            <a:ext cx="5848350" cy="2412207"/>
          </a:xfrm>
        </p:spPr>
        <p:txBody>
          <a:bodyPr>
            <a:normAutofit/>
          </a:bodyPr>
          <a:lstStyle/>
          <a:p>
            <a:r>
              <a:rPr lang="en-US" dirty="0" smtClean="0"/>
              <a:t>Window replacements</a:t>
            </a:r>
            <a:br>
              <a:rPr lang="en-US" dirty="0" smtClean="0"/>
            </a:br>
            <a:r>
              <a:rPr lang="en-US" dirty="0" smtClean="0"/>
              <a:t>6 </a:t>
            </a:r>
            <a:r>
              <a:rPr lang="en-US" dirty="0"/>
              <a:t>o</a:t>
            </a:r>
            <a:r>
              <a:rPr lang="en-US" dirty="0" smtClean="0"/>
              <a:t>n East, 6 on South, 4 on North, 2 on West</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371" t="9722" r="2312" b="15556"/>
          <a:stretch/>
        </p:blipFill>
        <p:spPr>
          <a:xfrm>
            <a:off x="403912" y="365125"/>
            <a:ext cx="2129737" cy="241220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299" t="8750" r="1066" b="36666"/>
          <a:stretch/>
        </p:blipFill>
        <p:spPr>
          <a:xfrm>
            <a:off x="8991816" y="365125"/>
            <a:ext cx="2890838" cy="235217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059" t="9305" r="10976" b="11806"/>
          <a:stretch/>
        </p:blipFill>
        <p:spPr>
          <a:xfrm>
            <a:off x="7886917" y="3256062"/>
            <a:ext cx="2352457" cy="311467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2487" t="9861" r="12128" b="12361"/>
          <a:stretch/>
        </p:blipFill>
        <p:spPr>
          <a:xfrm>
            <a:off x="2645557" y="3256063"/>
            <a:ext cx="2326404" cy="3101873"/>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1855" t="9167" r="11855" b="12778"/>
          <a:stretch/>
        </p:blipFill>
        <p:spPr>
          <a:xfrm>
            <a:off x="5049326" y="3256062"/>
            <a:ext cx="2340203" cy="3101873"/>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12563" t="9445" r="11483" b="13750"/>
          <a:stretch/>
        </p:blipFill>
        <p:spPr>
          <a:xfrm>
            <a:off x="285244" y="3256064"/>
            <a:ext cx="2367071" cy="3101873"/>
          </a:xfrm>
          <a:prstGeom prst="rect">
            <a:avLst/>
          </a:prstGeom>
        </p:spPr>
      </p:pic>
    </p:spTree>
    <p:extLst>
      <p:ext uri="{BB962C8B-B14F-4D97-AF65-F5344CB8AC3E}">
        <p14:creationId xmlns:p14="http://schemas.microsoft.com/office/powerpoint/2010/main" val="3148470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HPC 21-18   328 </a:t>
            </a:r>
            <a:r>
              <a:rPr lang="en-US" sz="3200" dirty="0"/>
              <a:t>HODGES ST  -  NATHANIEL </a:t>
            </a:r>
            <a:r>
              <a:rPr lang="en-US" sz="3200" dirty="0" smtClean="0"/>
              <a:t>BRYANT </a:t>
            </a:r>
            <a:endParaRPr lang="en-US" sz="32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5694" t="36944" r="23728" b="36250"/>
          <a:stretch/>
        </p:blipFill>
        <p:spPr>
          <a:xfrm>
            <a:off x="7481887" y="4469606"/>
            <a:ext cx="2695575" cy="183832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153" t="26805" r="19362" b="26389"/>
          <a:stretch/>
        </p:blipFill>
        <p:spPr>
          <a:xfrm>
            <a:off x="7467600" y="1850231"/>
            <a:ext cx="2495550" cy="253313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947" t="17778" r="19408" b="17084"/>
          <a:stretch/>
        </p:blipFill>
        <p:spPr>
          <a:xfrm>
            <a:off x="385762" y="1850231"/>
            <a:ext cx="3209925" cy="446722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1386" t="17778" r="19061" b="17222"/>
          <a:stretch/>
        </p:blipFill>
        <p:spPr>
          <a:xfrm>
            <a:off x="3667125" y="1850231"/>
            <a:ext cx="3171825" cy="4457700"/>
          </a:xfrm>
          <a:prstGeom prst="rect">
            <a:avLst/>
          </a:prstGeom>
        </p:spPr>
      </p:pic>
    </p:spTree>
    <p:extLst>
      <p:ext uri="{BB962C8B-B14F-4D97-AF65-F5344CB8AC3E}">
        <p14:creationId xmlns:p14="http://schemas.microsoft.com/office/powerpoint/2010/main" val="6544865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4589"/>
          </a:xfrm>
        </p:spPr>
        <p:txBody>
          <a:bodyPr>
            <a:normAutofit/>
          </a:bodyPr>
          <a:lstStyle/>
          <a:p>
            <a:pPr algn="ctr"/>
            <a:r>
              <a:rPr lang="en-US" sz="3200" dirty="0" smtClean="0"/>
              <a:t>HPC 21-18   328 </a:t>
            </a:r>
            <a:r>
              <a:rPr lang="en-US" sz="3200" dirty="0"/>
              <a:t>HODGES ST  -  NATHANIEL BRYANT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797" t="26429" r="20301" b="25226"/>
          <a:stretch/>
        </p:blipFill>
        <p:spPr>
          <a:xfrm>
            <a:off x="4846558" y="1690688"/>
            <a:ext cx="3138342" cy="331549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700" t="18345" r="20000" b="17489"/>
          <a:stretch/>
        </p:blipFill>
        <p:spPr>
          <a:xfrm>
            <a:off x="8256362" y="1690688"/>
            <a:ext cx="3105150" cy="440055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0263" t="17485" r="19549" b="17875"/>
          <a:stretch/>
        </p:blipFill>
        <p:spPr>
          <a:xfrm>
            <a:off x="603436" y="1690688"/>
            <a:ext cx="3197039" cy="4471987"/>
          </a:xfrm>
          <a:prstGeom prst="rect">
            <a:avLst/>
          </a:prstGeom>
        </p:spPr>
      </p:pic>
    </p:spTree>
    <p:extLst>
      <p:ext uri="{BB962C8B-B14F-4D97-AF65-F5344CB8AC3E}">
        <p14:creationId xmlns:p14="http://schemas.microsoft.com/office/powerpoint/2010/main" val="15981399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 Specifications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720850"/>
            <a:ext cx="3690509" cy="47720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6154" y="1690688"/>
            <a:ext cx="3728042" cy="4802187"/>
          </a:xfrm>
          <a:prstGeom prst="rect">
            <a:avLst/>
          </a:prstGeom>
        </p:spPr>
      </p:pic>
    </p:spTree>
    <p:extLst>
      <p:ext uri="{BB962C8B-B14F-4D97-AF65-F5344CB8AC3E}">
        <p14:creationId xmlns:p14="http://schemas.microsoft.com/office/powerpoint/2010/main" val="16914853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2540"/>
          </a:xfrm>
        </p:spPr>
        <p:txBody>
          <a:bodyPr>
            <a:normAutofit/>
          </a:bodyPr>
          <a:lstStyle/>
          <a:p>
            <a:pPr algn="ctr"/>
            <a:r>
              <a:rPr lang="en-US" sz="3200" dirty="0" smtClean="0"/>
              <a:t>HPC 21-18    328 HODGES ST – BRYANT - WINDOWS</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924050"/>
            <a:ext cx="3505780" cy="452259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072" y="1800225"/>
            <a:ext cx="3463299" cy="4470400"/>
          </a:xfrm>
          <a:prstGeom prst="rect">
            <a:avLst/>
          </a:prstGeom>
        </p:spPr>
      </p:pic>
    </p:spTree>
    <p:extLst>
      <p:ext uri="{BB962C8B-B14F-4D97-AF65-F5344CB8AC3E}">
        <p14:creationId xmlns:p14="http://schemas.microsoft.com/office/powerpoint/2010/main" val="40478563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305342"/>
            <a:ext cx="10744200" cy="2585323"/>
          </a:xfrm>
          <a:prstGeom prst="rect">
            <a:avLst/>
          </a:prstGeom>
        </p:spPr>
        <p:txBody>
          <a:bodyPr wrap="square">
            <a:spAutoFit/>
          </a:bodyPr>
          <a:lstStyle/>
          <a:p>
            <a:r>
              <a:rPr lang="en-US" b="1" dirty="0">
                <a:latin typeface="Calibri" panose="020F0502020204030204" pitchFamily="34" charset="0"/>
                <a:ea typeface="Times New Roman" panose="02020603050405020304" pitchFamily="18" charset="0"/>
                <a:cs typeface="Calibri" panose="020F0502020204030204" pitchFamily="34" charset="0"/>
              </a:rPr>
              <a:t>HPC 21-20		LAKE CHARLES ZONING ORDINANCE CO. 10598</a:t>
            </a:r>
            <a:endParaRPr lang="en-US" sz="2800" dirty="0">
              <a:latin typeface="Arial" panose="020B0604020202020204" pitchFamily="34" charset="0"/>
              <a:ea typeface="Times New Roman" panose="02020603050405020304" pitchFamily="18" charset="0"/>
              <a:cs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Calibri" panose="020F0502020204030204" pitchFamily="34" charset="0"/>
              </a:rPr>
              <a:t>APPLICANT:		811 PUJO ST		ROY &amp; EJ WASHINGTON </a:t>
            </a:r>
            <a:endParaRPr lang="en-US" sz="2800" dirty="0">
              <a:latin typeface="Arial" panose="020B0604020202020204" pitchFamily="34" charset="0"/>
              <a:ea typeface="Times New Roman" panose="02020603050405020304" pitchFamily="18" charset="0"/>
              <a:cs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Calibri" panose="020F0502020204030204" pitchFamily="34" charset="0"/>
              </a:rPr>
              <a:t>SUBJECT:		</a:t>
            </a:r>
            <a:r>
              <a:rPr lang="en-US" dirty="0">
                <a:latin typeface="Calibri" panose="020F0502020204030204" pitchFamily="34" charset="0"/>
                <a:ea typeface="Times New Roman" panose="02020603050405020304" pitchFamily="18" charset="0"/>
                <a:cs typeface="Calibri" panose="020F0502020204030204" pitchFamily="34" charset="0"/>
              </a:rPr>
              <a:t>Applicant is requesting a Certificate of Appropriateness (Section 5-307) (15) by the Historic Preservation Commission in order add a master suite on 1</a:t>
            </a:r>
            <a:r>
              <a:rPr lang="en-US" baseline="30000" dirty="0">
                <a:latin typeface="Calibri" panose="020F0502020204030204" pitchFamily="34" charset="0"/>
                <a:ea typeface="Times New Roman" panose="02020603050405020304" pitchFamily="18" charset="0"/>
                <a:cs typeface="Calibri" panose="020F0502020204030204" pitchFamily="34" charset="0"/>
              </a:rPr>
              <a:t>st</a:t>
            </a:r>
            <a:r>
              <a:rPr lang="en-US" dirty="0">
                <a:latin typeface="Calibri" panose="020F0502020204030204" pitchFamily="34" charset="0"/>
                <a:ea typeface="Times New Roman" panose="02020603050405020304" pitchFamily="18" charset="0"/>
                <a:cs typeface="Calibri" panose="020F0502020204030204" pitchFamily="34" charset="0"/>
              </a:rPr>
              <a:t> floor north side of existing structure at </a:t>
            </a:r>
            <a:r>
              <a:rPr lang="en-US" b="1" dirty="0">
                <a:latin typeface="Calibri" panose="020F0502020204030204" pitchFamily="34" charset="0"/>
                <a:ea typeface="Times New Roman" panose="02020603050405020304" pitchFamily="18" charset="0"/>
                <a:cs typeface="Calibri" panose="020F0502020204030204" pitchFamily="34" charset="0"/>
              </a:rPr>
              <a:t>811 Pujo St. Business Zoning -  Minor Conditional Use required</a:t>
            </a:r>
            <a:endParaRPr lang="en-US" sz="2800" dirty="0">
              <a:latin typeface="Arial" panose="020B0604020202020204" pitchFamily="34" charset="0"/>
              <a:ea typeface="Times New Roman" panose="02020603050405020304" pitchFamily="18" charset="0"/>
              <a:cs typeface="Times New Roman" panose="02020603050405020304" pitchFamily="18" charset="0"/>
            </a:endParaRPr>
          </a:p>
          <a:p>
            <a:r>
              <a:rPr lang="en-US" dirty="0">
                <a:latin typeface="Calibri" panose="020F0502020204030204" pitchFamily="34" charset="0"/>
                <a:ea typeface="Times New Roman" panose="02020603050405020304" pitchFamily="18" charset="0"/>
                <a:cs typeface="Calibri" panose="020F0502020204030204" pitchFamily="34" charset="0"/>
              </a:rPr>
              <a:t> </a:t>
            </a:r>
            <a:endParaRPr lang="en-US" sz="2800" dirty="0">
              <a:latin typeface="Arial" panose="020B0604020202020204" pitchFamily="34" charset="0"/>
              <a:ea typeface="Times New Roman" panose="02020603050405020304" pitchFamily="18" charset="0"/>
              <a:cs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Arial" panose="020B0604020202020204" pitchFamily="34" charset="0"/>
              </a:rPr>
              <a:t>STAFF FINDINGS:</a:t>
            </a:r>
            <a:r>
              <a:rPr lang="en-US" dirty="0">
                <a:latin typeface="Calibri" panose="020F0502020204030204" pitchFamily="34" charset="0"/>
                <a:ea typeface="Times New Roman" panose="02020603050405020304" pitchFamily="18" charset="0"/>
                <a:cs typeface="Arial" panose="020B0604020202020204" pitchFamily="34" charset="0"/>
              </a:rPr>
              <a:t> The on-site and site plan reviews revealed that the applicant requests to </a:t>
            </a:r>
            <a:r>
              <a:rPr lang="en-US" dirty="0">
                <a:latin typeface="Calibri" panose="020F0502020204030204" pitchFamily="34" charset="0"/>
                <a:ea typeface="Times New Roman" panose="02020603050405020304" pitchFamily="18" charset="0"/>
                <a:cs typeface="Calibri" panose="020F0502020204030204" pitchFamily="34" charset="0"/>
              </a:rPr>
              <a:t>add a master suite on 1</a:t>
            </a:r>
            <a:r>
              <a:rPr lang="en-US" baseline="30000" dirty="0">
                <a:latin typeface="Calibri" panose="020F0502020204030204" pitchFamily="34" charset="0"/>
                <a:ea typeface="Times New Roman" panose="02020603050405020304" pitchFamily="18" charset="0"/>
                <a:cs typeface="Calibri" panose="020F0502020204030204" pitchFamily="34" charset="0"/>
              </a:rPr>
              <a:t>st</a:t>
            </a:r>
            <a:r>
              <a:rPr lang="en-US" dirty="0">
                <a:latin typeface="Calibri" panose="020F0502020204030204" pitchFamily="34" charset="0"/>
                <a:ea typeface="Times New Roman" panose="02020603050405020304" pitchFamily="18" charset="0"/>
                <a:cs typeface="Calibri" panose="020F0502020204030204" pitchFamily="34" charset="0"/>
              </a:rPr>
              <a:t> floor north side of existing structure</a:t>
            </a:r>
            <a:endParaRPr lang="en-US" sz="2800" dirty="0">
              <a:latin typeface="Arial" panose="020B0604020202020204" pitchFamily="34" charset="0"/>
              <a:ea typeface="Times New Roman" panose="02020603050405020304" pitchFamily="18" charset="0"/>
              <a:cs typeface="Times New Roman" panose="02020603050405020304" pitchFamily="18" charset="0"/>
            </a:endParaRPr>
          </a:p>
          <a:p>
            <a:r>
              <a:rPr lang="en-US" b="1" dirty="0">
                <a:latin typeface="Calibri" panose="020F0502020204030204" pitchFamily="34" charset="0"/>
                <a:ea typeface="Times New Roman" panose="02020603050405020304" pitchFamily="18" charset="0"/>
                <a:cs typeface="Calibri" panose="020F0502020204030204" pitchFamily="34" charset="0"/>
              </a:rPr>
              <a:t>811 Pujo St. Business Zoning -  Minor Conditional Use. Must adhere to requirements in Section 5-304 (3)  a.(ii) </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6368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853" y="374457"/>
            <a:ext cx="10515600" cy="446638"/>
          </a:xfrm>
        </p:spPr>
        <p:txBody>
          <a:bodyPr>
            <a:normAutofit fontScale="90000"/>
          </a:bodyPr>
          <a:lstStyle/>
          <a:p>
            <a:pPr algn="ctr"/>
            <a:r>
              <a:rPr lang="en-US" sz="3200" dirty="0" smtClean="0"/>
              <a:t>HPC 21-20   811 PUJO ST. ADDITION APPLICATION - WASHINGTON</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127" y="1185231"/>
            <a:ext cx="4325281" cy="5579461"/>
          </a:xfrm>
          <a:prstGeom prst="rect">
            <a:avLst/>
          </a:prstGeom>
        </p:spPr>
      </p:pic>
    </p:spTree>
    <p:extLst>
      <p:ext uri="{BB962C8B-B14F-4D97-AF65-F5344CB8AC3E}">
        <p14:creationId xmlns:p14="http://schemas.microsoft.com/office/powerpoint/2010/main" val="1209590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9850"/>
          </a:xfrm>
        </p:spPr>
        <p:txBody>
          <a:bodyPr/>
          <a:lstStyle/>
          <a:p>
            <a:pPr algn="ctr"/>
            <a:r>
              <a:rPr lang="en-US" dirty="0">
                <a:solidFill>
                  <a:prstClr val="black"/>
                </a:solidFill>
                <a:latin typeface="Calibri"/>
              </a:rPr>
              <a:t>Appeals to City Council</a:t>
            </a:r>
            <a:endParaRPr lang="en-US" dirty="0"/>
          </a:p>
        </p:txBody>
      </p:sp>
      <p:sp>
        <p:nvSpPr>
          <p:cNvPr id="3" name="Content Placeholder 2"/>
          <p:cNvSpPr>
            <a:spLocks noGrp="1"/>
          </p:cNvSpPr>
          <p:nvPr>
            <p:ph idx="1"/>
          </p:nvPr>
        </p:nvSpPr>
        <p:spPr>
          <a:xfrm>
            <a:off x="838200" y="1562793"/>
            <a:ext cx="10515600" cy="4614170"/>
          </a:xfrm>
        </p:spPr>
        <p:txBody>
          <a:bodyPr/>
          <a:lstStyle/>
          <a:p>
            <a:r>
              <a:rPr lang="en-US" dirty="0"/>
              <a:t>An applicant for a Certificate of Appropriateness, or any City Council member, dissatisfied with the action of the Historic Preservation Commission relating to the issuance or denial of a Certificate of Appropriateness shall have the right to appeal to the City Council within 15 days after receipt of notification of such action. </a:t>
            </a:r>
          </a:p>
          <a:p>
            <a:r>
              <a:rPr lang="en-US" dirty="0"/>
              <a:t>The City Council shall give notice, follow publication procedures, hold hearings, and make its decision in the same manner as provided in the general zoning ordinance of the city. In hearing an appeal, the City Council shall determine whether the proposed work is consistent with the regulations, standards, and design guidelines contained in this Ordinance.</a:t>
            </a:r>
          </a:p>
        </p:txBody>
      </p:sp>
    </p:spTree>
    <p:extLst>
      <p:ext uri="{BB962C8B-B14F-4D97-AF65-F5344CB8AC3E}">
        <p14:creationId xmlns:p14="http://schemas.microsoft.com/office/powerpoint/2010/main" val="20472387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9943"/>
          </a:xfrm>
        </p:spPr>
        <p:txBody>
          <a:bodyPr>
            <a:normAutofit/>
          </a:bodyPr>
          <a:lstStyle/>
          <a:p>
            <a:pPr algn="ctr"/>
            <a:r>
              <a:rPr lang="en-US" sz="3200" dirty="0" smtClean="0"/>
              <a:t>HPC 21-20    811 PUJO ST.  - WASHINGTON</a:t>
            </a:r>
            <a:endParaRPr lang="en-US" sz="3200" dirty="0"/>
          </a:p>
        </p:txBody>
      </p:sp>
      <p:pic>
        <p:nvPicPr>
          <p:cNvPr id="4" name="Picture 3"/>
          <p:cNvPicPr>
            <a:picLocks noChangeAspect="1"/>
          </p:cNvPicPr>
          <p:nvPr/>
        </p:nvPicPr>
        <p:blipFill>
          <a:blip r:embed="rId2"/>
          <a:stretch>
            <a:fillRect/>
          </a:stretch>
        </p:blipFill>
        <p:spPr>
          <a:xfrm>
            <a:off x="3896630" y="1175656"/>
            <a:ext cx="4282219" cy="5486401"/>
          </a:xfrm>
          <a:prstGeom prst="rect">
            <a:avLst/>
          </a:prstGeom>
        </p:spPr>
      </p:pic>
    </p:spTree>
    <p:extLst>
      <p:ext uri="{BB962C8B-B14F-4D97-AF65-F5344CB8AC3E}">
        <p14:creationId xmlns:p14="http://schemas.microsoft.com/office/powerpoint/2010/main" val="5993938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595928"/>
          </a:xfrm>
        </p:spPr>
        <p:txBody>
          <a:bodyPr>
            <a:normAutofit/>
          </a:bodyPr>
          <a:lstStyle/>
          <a:p>
            <a:pPr algn="ctr"/>
            <a:r>
              <a:rPr lang="en-US" sz="3200" dirty="0" smtClean="0"/>
              <a:t>HPC  21-20    811 PUJO ST. SITE</a:t>
            </a:r>
            <a:endParaRPr lang="en-US" sz="3200"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62269" y="1231487"/>
            <a:ext cx="4021494" cy="5208860"/>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43396" y="1266400"/>
            <a:ext cx="3965509" cy="5116637"/>
          </a:xfrm>
        </p:spPr>
      </p:pic>
    </p:spTree>
    <p:extLst>
      <p:ext uri="{BB962C8B-B14F-4D97-AF65-F5344CB8AC3E}">
        <p14:creationId xmlns:p14="http://schemas.microsoft.com/office/powerpoint/2010/main" val="4245918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8565"/>
          </a:xfrm>
        </p:spPr>
        <p:txBody>
          <a:bodyPr>
            <a:normAutofit/>
          </a:bodyPr>
          <a:lstStyle/>
          <a:p>
            <a:pPr algn="ctr"/>
            <a:r>
              <a:rPr lang="en-US" sz="3200" dirty="0"/>
              <a:t>HPC  21-20    811 PUJO ST. SITE</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35754" y="1424409"/>
            <a:ext cx="3706630" cy="4808190"/>
          </a:xfr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61979" y="1424409"/>
            <a:ext cx="3674919" cy="4759957"/>
          </a:xfrm>
        </p:spPr>
      </p:pic>
    </p:spTree>
    <p:extLst>
      <p:ext uri="{BB962C8B-B14F-4D97-AF65-F5344CB8AC3E}">
        <p14:creationId xmlns:p14="http://schemas.microsoft.com/office/powerpoint/2010/main" val="2712600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3251"/>
          </a:xfrm>
        </p:spPr>
        <p:txBody>
          <a:bodyPr>
            <a:normAutofit fontScale="90000"/>
          </a:bodyPr>
          <a:lstStyle/>
          <a:p>
            <a:pPr algn="ctr"/>
            <a:r>
              <a:rPr lang="en-US" sz="3200" dirty="0"/>
              <a:t>HPC  21-20    811 PUJO ST. </a:t>
            </a:r>
            <a:r>
              <a:rPr lang="en-US" sz="3200" dirty="0" smtClean="0"/>
              <a:t>SITE PLAN</a:t>
            </a:r>
            <a:br>
              <a:rPr lang="en-US" sz="3200" dirty="0" smtClean="0"/>
            </a:br>
            <a:r>
              <a:rPr lang="en-US" sz="3200" dirty="0" smtClean="0"/>
              <a:t>FIRST FLOOR PLAN</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286396" y="1268641"/>
            <a:ext cx="4285209" cy="518160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620396" y="1268642"/>
            <a:ext cx="4285207" cy="5181600"/>
          </a:xfrm>
        </p:spPr>
      </p:pic>
    </p:spTree>
    <p:extLst>
      <p:ext uri="{BB962C8B-B14F-4D97-AF65-F5344CB8AC3E}">
        <p14:creationId xmlns:p14="http://schemas.microsoft.com/office/powerpoint/2010/main" val="1974181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HPC  21-20    811 PUJO ST. SITE PLAN</a:t>
            </a:r>
            <a:br>
              <a:rPr lang="en-US" sz="3200" dirty="0"/>
            </a:br>
            <a:r>
              <a:rPr lang="en-US" sz="3200" dirty="0" smtClean="0"/>
              <a:t>2ND </a:t>
            </a:r>
            <a:r>
              <a:rPr lang="en-US" sz="3200" dirty="0"/>
              <a:t>FLOOR PLAN</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314789" y="1518510"/>
            <a:ext cx="4228423" cy="51816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789725" y="1379650"/>
            <a:ext cx="4226345" cy="5461397"/>
          </a:xfrm>
        </p:spPr>
      </p:pic>
    </p:spTree>
    <p:extLst>
      <p:ext uri="{BB962C8B-B14F-4D97-AF65-F5344CB8AC3E}">
        <p14:creationId xmlns:p14="http://schemas.microsoft.com/office/powerpoint/2010/main" val="2953791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18442"/>
          </a:xfrm>
        </p:spPr>
        <p:txBody>
          <a:bodyPr>
            <a:normAutofit/>
          </a:bodyPr>
          <a:lstStyle/>
          <a:p>
            <a:pPr algn="ctr"/>
            <a:r>
              <a:rPr lang="en-US" sz="3200" dirty="0"/>
              <a:t>HPC  21-20    811 PUJO ST. SITE PLAN</a:t>
            </a:r>
            <a:br>
              <a:rPr lang="en-US" sz="3200" dirty="0"/>
            </a:br>
            <a:r>
              <a:rPr lang="en-US" sz="3200" dirty="0" smtClean="0"/>
              <a:t>REAR/SIDE ELEVATION</a:t>
            </a:r>
            <a:endParaRPr lang="en-US" sz="32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676376" y="1232200"/>
            <a:ext cx="4450469" cy="5756986"/>
          </a:xfrm>
        </p:spPr>
      </p:pic>
    </p:spTree>
    <p:extLst>
      <p:ext uri="{BB962C8B-B14F-4D97-AF65-F5344CB8AC3E}">
        <p14:creationId xmlns:p14="http://schemas.microsoft.com/office/powerpoint/2010/main" val="1836283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6275" y="1443841"/>
            <a:ext cx="10677524" cy="2585323"/>
          </a:xfrm>
          <a:prstGeom prst="rect">
            <a:avLst/>
          </a:prstGeom>
        </p:spPr>
        <p:txBody>
          <a:bodyPr wrap="square">
            <a:spAutoFit/>
          </a:bodyPr>
          <a:lstStyle/>
          <a:p>
            <a:pPr algn="just"/>
            <a:r>
              <a:rPr lang="en-US" b="1" dirty="0">
                <a:latin typeface="Calibri" panose="020F0502020204030204" pitchFamily="34" charset="0"/>
                <a:ea typeface="Times New Roman" panose="02020603050405020304" pitchFamily="18" charset="0"/>
                <a:cs typeface="Calibri" panose="020F0502020204030204" pitchFamily="34" charset="0"/>
              </a:rPr>
              <a:t>HPC 21-21		LAKE CHARLES ZONING ORDINACE CO. 10598</a:t>
            </a:r>
            <a:endParaRPr lang="en-US" sz="2800" dirty="0">
              <a:latin typeface="Times New Roman" panose="02020603050405020304" pitchFamily="18" charset="0"/>
              <a:ea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Calibri" panose="020F0502020204030204" pitchFamily="34" charset="0"/>
              </a:rPr>
              <a:t>APPLICANT:		520 PRYCE ST.		DIANNA ROSS</a:t>
            </a:r>
            <a:endParaRPr lang="en-US" sz="2800" dirty="0">
              <a:latin typeface="Times New Roman" panose="02020603050405020304" pitchFamily="18" charset="0"/>
              <a:ea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Calibri" panose="020F0502020204030204" pitchFamily="34" charset="0"/>
              </a:rPr>
              <a:t>SUBJECT:		</a:t>
            </a:r>
            <a:r>
              <a:rPr lang="en-US" dirty="0">
                <a:latin typeface="Calibri" panose="020F0502020204030204" pitchFamily="34" charset="0"/>
                <a:ea typeface="Times New Roman" panose="02020603050405020304" pitchFamily="18" charset="0"/>
                <a:cs typeface="Calibri" panose="020F0502020204030204" pitchFamily="34" charset="0"/>
              </a:rPr>
              <a:t>Applicant is requesting a Certificate of Appropriateness (Section 5-307) (15) by the Historic Preservation Commission to build a new single family home, after Hurricane Laura  destroyed her old home and the home had to be demolished at </a:t>
            </a:r>
            <a:r>
              <a:rPr lang="en-US" b="1" dirty="0">
                <a:latin typeface="Calibri" panose="020F0502020204030204" pitchFamily="34" charset="0"/>
                <a:ea typeface="Times New Roman" panose="02020603050405020304" pitchFamily="18" charset="0"/>
                <a:cs typeface="Calibri" panose="020F0502020204030204" pitchFamily="34" charset="0"/>
              </a:rPr>
              <a:t>520 PRYCE ST. Neighborhood Zoning</a:t>
            </a:r>
            <a:endParaRPr lang="en-US" sz="2800" dirty="0">
              <a:latin typeface="Times New Roman" panose="02020603050405020304" pitchFamily="18" charset="0"/>
              <a:ea typeface="Times New Roman" panose="02020603050405020304" pitchFamily="18" charset="0"/>
            </a:endParaRPr>
          </a:p>
          <a:p>
            <a:pPr algn="just"/>
            <a:r>
              <a:rPr lang="en-US" dirty="0">
                <a:latin typeface="Calibri" panose="020F0502020204030204" pitchFamily="34" charset="0"/>
                <a:ea typeface="Times New Roman" panose="02020603050405020304" pitchFamily="18" charset="0"/>
                <a:cs typeface="Calibri" panose="020F0502020204030204" pitchFamily="34" charset="0"/>
              </a:rPr>
              <a:t> </a:t>
            </a:r>
            <a:endParaRPr lang="en-US" sz="2800" dirty="0">
              <a:latin typeface="Times New Roman" panose="02020603050405020304" pitchFamily="18" charset="0"/>
              <a:ea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Calibri" panose="020F0502020204030204" pitchFamily="34" charset="0"/>
              </a:rPr>
              <a:t>STAFF FINDINGS:   </a:t>
            </a:r>
            <a:r>
              <a:rPr lang="en-US" dirty="0">
                <a:latin typeface="Calibri" panose="020F0502020204030204" pitchFamily="34" charset="0"/>
                <a:ea typeface="Times New Roman" panose="02020603050405020304" pitchFamily="18" charset="0"/>
                <a:cs typeface="Calibri" panose="020F0502020204030204" pitchFamily="34" charset="0"/>
              </a:rPr>
              <a:t>The on-site and site plan reviews revealed that the applicant requests to  build a new single family home, after Hurricane Laura  destroyed her old home and the home had to be demolished at </a:t>
            </a:r>
            <a:r>
              <a:rPr lang="en-US" b="1" dirty="0">
                <a:latin typeface="Calibri" panose="020F0502020204030204" pitchFamily="34" charset="0"/>
                <a:ea typeface="Times New Roman" panose="02020603050405020304" pitchFamily="18" charset="0"/>
                <a:cs typeface="Calibri" panose="020F0502020204030204" pitchFamily="34" charset="0"/>
              </a:rPr>
              <a:t>520 PRYCE ST. Neighborhood Zoning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9966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HPC 21-21  520 PRYCE ST  -  ROSS APPLICATION </a:t>
            </a:r>
            <a:endParaRPr lang="en-US" sz="3200" dirty="0"/>
          </a:p>
        </p:txBody>
      </p:sp>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388531" y="1960562"/>
            <a:ext cx="3145730" cy="4083187"/>
          </a:xfrm>
        </p:spPr>
      </p:pic>
      <p:sp>
        <p:nvSpPr>
          <p:cNvPr id="9" name="Content Placeholder 8"/>
          <p:cNvSpPr>
            <a:spLocks noGrp="1"/>
          </p:cNvSpPr>
          <p:nvPr>
            <p:ph sz="half" idx="2"/>
          </p:nvPr>
        </p:nvSpPr>
        <p:spPr>
          <a:xfrm>
            <a:off x="5906278" y="1593506"/>
            <a:ext cx="5447522" cy="4583457"/>
          </a:xfrm>
        </p:spPr>
        <p:txBody>
          <a:bodyP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751" y="1593506"/>
            <a:ext cx="3359019" cy="4698600"/>
          </a:xfrm>
          <a:prstGeom prst="rect">
            <a:avLst/>
          </a:prstGeom>
        </p:spPr>
      </p:pic>
    </p:spTree>
    <p:extLst>
      <p:ext uri="{BB962C8B-B14F-4D97-AF65-F5344CB8AC3E}">
        <p14:creationId xmlns:p14="http://schemas.microsoft.com/office/powerpoint/2010/main" val="30704532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a:bodyPr>
          <a:lstStyle/>
          <a:p>
            <a:pPr algn="ctr"/>
            <a:r>
              <a:rPr lang="en-US" sz="2800" dirty="0" smtClean="0"/>
              <a:t>HPC 21-21  520 PRYCE ST   WINDOWS AND DOORS</a:t>
            </a:r>
            <a:endParaRPr lang="en-US" sz="2800" dirty="0"/>
          </a:p>
        </p:txBody>
      </p:sp>
      <p:pic>
        <p:nvPicPr>
          <p:cNvPr id="10" name="Content Placeholder 9"/>
          <p:cNvPicPr>
            <a:picLocks noGrp="1" noChangeAspect="1"/>
          </p:cNvPicPr>
          <p:nvPr>
            <p:ph sz="half" idx="2"/>
          </p:nvPr>
        </p:nvPicPr>
        <p:blipFill>
          <a:blip r:embed="rId2"/>
          <a:stretch>
            <a:fillRect/>
          </a:stretch>
        </p:blipFill>
        <p:spPr>
          <a:xfrm>
            <a:off x="6960637" y="1220662"/>
            <a:ext cx="2394992" cy="5087708"/>
          </a:xfrm>
          <a:prstGeom prst="rect">
            <a:avLst/>
          </a:prstGeom>
        </p:spPr>
      </p:pic>
      <p:pic>
        <p:nvPicPr>
          <p:cNvPr id="7" name="Content Placeholder 6"/>
          <p:cNvPicPr>
            <a:picLocks noGrp="1" noChangeAspect="1"/>
          </p:cNvPicPr>
          <p:nvPr>
            <p:ph sz="half" idx="1"/>
          </p:nvPr>
        </p:nvPicPr>
        <p:blipFill>
          <a:blip r:embed="rId3"/>
          <a:stretch>
            <a:fillRect/>
          </a:stretch>
        </p:blipFill>
        <p:spPr>
          <a:xfrm>
            <a:off x="2521647" y="1220662"/>
            <a:ext cx="2367594" cy="4771170"/>
          </a:xfrm>
          <a:prstGeom prst="rect">
            <a:avLst/>
          </a:prstGeom>
        </p:spPr>
      </p:pic>
    </p:spTree>
    <p:extLst>
      <p:ext uri="{BB962C8B-B14F-4D97-AF65-F5344CB8AC3E}">
        <p14:creationId xmlns:p14="http://schemas.microsoft.com/office/powerpoint/2010/main" val="5781802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86597"/>
          </a:xfrm>
        </p:spPr>
        <p:txBody>
          <a:bodyPr>
            <a:normAutofit/>
          </a:bodyPr>
          <a:lstStyle/>
          <a:p>
            <a:pPr algn="ctr"/>
            <a:r>
              <a:rPr lang="en-US" sz="3200" dirty="0"/>
              <a:t>HPC 21-21  520 PRYCE ST   </a:t>
            </a:r>
            <a:r>
              <a:rPr lang="en-US" sz="3200" dirty="0" smtClean="0"/>
              <a:t>- ROSS PLANS</a:t>
            </a:r>
            <a:endParaRPr lang="en-US" sz="3200" dirty="0"/>
          </a:p>
        </p:txBody>
      </p:sp>
      <p:pic>
        <p:nvPicPr>
          <p:cNvPr id="5" name="Picture 4"/>
          <p:cNvPicPr>
            <a:picLocks noChangeAspect="1"/>
          </p:cNvPicPr>
          <p:nvPr/>
        </p:nvPicPr>
        <p:blipFill>
          <a:blip r:embed="rId2"/>
          <a:stretch>
            <a:fillRect/>
          </a:stretch>
        </p:blipFill>
        <p:spPr>
          <a:xfrm>
            <a:off x="2396412" y="1268963"/>
            <a:ext cx="7399176" cy="4993309"/>
          </a:xfrm>
          <a:prstGeom prst="rect">
            <a:avLst/>
          </a:prstGeom>
        </p:spPr>
      </p:pic>
    </p:spTree>
    <p:extLst>
      <p:ext uri="{BB962C8B-B14F-4D97-AF65-F5344CB8AC3E}">
        <p14:creationId xmlns:p14="http://schemas.microsoft.com/office/powerpoint/2010/main" val="3433893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Announcements</a:t>
            </a:r>
            <a:endParaRPr lang="en-US" dirty="0"/>
          </a:p>
        </p:txBody>
      </p:sp>
      <p:sp>
        <p:nvSpPr>
          <p:cNvPr id="3" name="Content Placeholder 2"/>
          <p:cNvSpPr>
            <a:spLocks noGrp="1"/>
          </p:cNvSpPr>
          <p:nvPr>
            <p:ph idx="1"/>
          </p:nvPr>
        </p:nvSpPr>
        <p:spPr/>
        <p:txBody>
          <a:bodyPr>
            <a:normAutofit/>
          </a:bodyPr>
          <a:lstStyle/>
          <a:p>
            <a:pPr lvl="0"/>
            <a:r>
              <a:rPr lang="en-US" sz="2400" dirty="0" smtClean="0"/>
              <a:t> Discussion  relocation of St Louis Catholic School</a:t>
            </a:r>
          </a:p>
          <a:p>
            <a:pPr lvl="0"/>
            <a:r>
              <a:rPr lang="en-US" sz="2400" dirty="0" smtClean="0"/>
              <a:t>NPS </a:t>
            </a:r>
            <a:r>
              <a:rPr lang="en-US" sz="2400" dirty="0"/>
              <a:t>LA CRT CLG “Harvey Grant” - Survey </a:t>
            </a:r>
            <a:r>
              <a:rPr lang="en-US" sz="2400" dirty="0" smtClean="0"/>
              <a:t>Update</a:t>
            </a:r>
            <a:r>
              <a:rPr lang="en-US" sz="2400" dirty="0"/>
              <a:t>:  Grant award  $100,000, SOI qualified consultant Sara Hahn  	of Coastal Environmental </a:t>
            </a:r>
          </a:p>
          <a:p>
            <a:r>
              <a:rPr lang="en-US" sz="2400" dirty="0"/>
              <a:t>CLG grant Digitization  </a:t>
            </a:r>
            <a:r>
              <a:rPr lang="en-US" sz="2400" dirty="0" smtClean="0"/>
              <a:t>Update Completed  Will be working with 1911 City Hall, Chuck Fest and others on the roll out this fall</a:t>
            </a:r>
            <a:endParaRPr lang="en-US" sz="2400" dirty="0"/>
          </a:p>
          <a:p>
            <a:r>
              <a:rPr lang="en-US" sz="2400" dirty="0"/>
              <a:t>Overview of Hurricane recovery, property data and administrative </a:t>
            </a:r>
            <a:r>
              <a:rPr lang="en-US" sz="2400" dirty="0" smtClean="0"/>
              <a:t>reviews   </a:t>
            </a:r>
          </a:p>
          <a:p>
            <a:r>
              <a:rPr lang="en-US" sz="2400" dirty="0" smtClean="0"/>
              <a:t>Updates Central School – Bids received,  Tenant coordination in progress</a:t>
            </a:r>
          </a:p>
          <a:p>
            <a:r>
              <a:rPr lang="en-US" sz="2400" dirty="0" smtClean="0"/>
              <a:t>Updates 1911 Old City Hall – RFQ  for qualified Bidders</a:t>
            </a:r>
            <a:endParaRPr lang="en-US" dirty="0"/>
          </a:p>
          <a:p>
            <a:endParaRPr lang="en-US" sz="2400" dirty="0" smtClean="0"/>
          </a:p>
          <a:p>
            <a:endParaRPr lang="en-US" dirty="0"/>
          </a:p>
          <a:p>
            <a:endParaRPr lang="en-US" dirty="0"/>
          </a:p>
        </p:txBody>
      </p:sp>
    </p:spTree>
    <p:extLst>
      <p:ext uri="{BB962C8B-B14F-4D97-AF65-F5344CB8AC3E}">
        <p14:creationId xmlns:p14="http://schemas.microsoft.com/office/powerpoint/2010/main" val="27834169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65299"/>
          </a:xfrm>
        </p:spPr>
        <p:txBody>
          <a:bodyPr>
            <a:normAutofit fontScale="90000"/>
          </a:bodyPr>
          <a:lstStyle/>
          <a:p>
            <a:pPr algn="ctr"/>
            <a:r>
              <a:rPr lang="en-US" sz="3200" dirty="0"/>
              <a:t>HPC 21-21  520 PRYCE ST   - ROSS PLANS</a:t>
            </a:r>
          </a:p>
        </p:txBody>
      </p:sp>
      <p:pic>
        <p:nvPicPr>
          <p:cNvPr id="3" name="Picture 2"/>
          <p:cNvPicPr>
            <a:picLocks noChangeAspect="1"/>
          </p:cNvPicPr>
          <p:nvPr/>
        </p:nvPicPr>
        <p:blipFill>
          <a:blip r:embed="rId2"/>
          <a:stretch>
            <a:fillRect/>
          </a:stretch>
        </p:blipFill>
        <p:spPr>
          <a:xfrm>
            <a:off x="1865625" y="1092297"/>
            <a:ext cx="8647361" cy="5561887"/>
          </a:xfrm>
          <a:prstGeom prst="rect">
            <a:avLst/>
          </a:prstGeom>
        </p:spPr>
      </p:pic>
    </p:spTree>
    <p:extLst>
      <p:ext uri="{BB962C8B-B14F-4D97-AF65-F5344CB8AC3E}">
        <p14:creationId xmlns:p14="http://schemas.microsoft.com/office/powerpoint/2010/main" val="1265447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46638"/>
          </a:xfrm>
        </p:spPr>
        <p:txBody>
          <a:bodyPr>
            <a:normAutofit fontScale="90000"/>
          </a:bodyPr>
          <a:lstStyle/>
          <a:p>
            <a:pPr algn="ctr"/>
            <a:r>
              <a:rPr lang="en-US" sz="3200" dirty="0"/>
              <a:t>HPC 21-21  520 PRYCE ST   - ROSS PLANS</a:t>
            </a:r>
          </a:p>
        </p:txBody>
      </p:sp>
      <p:pic>
        <p:nvPicPr>
          <p:cNvPr id="4" name="Picture 3"/>
          <p:cNvPicPr>
            <a:picLocks noChangeAspect="1"/>
          </p:cNvPicPr>
          <p:nvPr/>
        </p:nvPicPr>
        <p:blipFill>
          <a:blip r:embed="rId2"/>
          <a:stretch>
            <a:fillRect/>
          </a:stretch>
        </p:blipFill>
        <p:spPr>
          <a:xfrm>
            <a:off x="2074650" y="899867"/>
            <a:ext cx="7535881" cy="5855495"/>
          </a:xfrm>
          <a:prstGeom prst="rect">
            <a:avLst/>
          </a:prstGeom>
        </p:spPr>
      </p:pic>
    </p:spTree>
    <p:extLst>
      <p:ext uri="{BB962C8B-B14F-4D97-AF65-F5344CB8AC3E}">
        <p14:creationId xmlns:p14="http://schemas.microsoft.com/office/powerpoint/2010/main" val="320888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952500" y="1166843"/>
            <a:ext cx="10896600" cy="2585323"/>
          </a:xfrm>
          <a:prstGeom prst="rect">
            <a:avLst/>
          </a:prstGeom>
        </p:spPr>
        <p:txBody>
          <a:bodyPr wrap="square">
            <a:spAutoFit/>
          </a:bodyPr>
          <a:lstStyle/>
          <a:p>
            <a:pPr algn="just"/>
            <a:r>
              <a:rPr lang="en-US" b="1" dirty="0">
                <a:latin typeface="Calibri" panose="020F0502020204030204" pitchFamily="34" charset="0"/>
                <a:ea typeface="Times New Roman" panose="02020603050405020304" pitchFamily="18" charset="0"/>
                <a:cs typeface="Calibri" panose="020F0502020204030204" pitchFamily="34" charset="0"/>
              </a:rPr>
              <a:t>HPC 21-22		LAKE CHARLES ZONING ORDINACE CO. 10598</a:t>
            </a:r>
            <a:endParaRPr lang="en-US" sz="2800" dirty="0">
              <a:latin typeface="Times New Roman" panose="02020603050405020304" pitchFamily="18" charset="0"/>
              <a:ea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Calibri" panose="020F0502020204030204" pitchFamily="34" charset="0"/>
              </a:rPr>
              <a:t>APPLICANT:		607 PRYCE ST.		EDWARD SMITH</a:t>
            </a:r>
            <a:endParaRPr lang="en-US" sz="2800" dirty="0">
              <a:latin typeface="Times New Roman" panose="02020603050405020304" pitchFamily="18" charset="0"/>
              <a:ea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Calibri" panose="020F0502020204030204" pitchFamily="34" charset="0"/>
              </a:rPr>
              <a:t>SUBJECT:		</a:t>
            </a:r>
            <a:r>
              <a:rPr lang="en-US" dirty="0">
                <a:latin typeface="Calibri" panose="020F0502020204030204" pitchFamily="34" charset="0"/>
                <a:ea typeface="Times New Roman" panose="02020603050405020304" pitchFamily="18" charset="0"/>
                <a:cs typeface="Calibri" panose="020F0502020204030204" pitchFamily="34" charset="0"/>
              </a:rPr>
              <a:t>Applicant is requesting a Certificate of Appropriateness (Section 5-307) (15) by the Historic Preservation Commission to construct a new single family home at </a:t>
            </a:r>
            <a:r>
              <a:rPr lang="en-US" b="1" dirty="0">
                <a:latin typeface="Calibri" panose="020F0502020204030204" pitchFamily="34" charset="0"/>
                <a:ea typeface="Times New Roman" panose="02020603050405020304" pitchFamily="18" charset="0"/>
                <a:cs typeface="Calibri" panose="020F0502020204030204" pitchFamily="34" charset="0"/>
              </a:rPr>
              <a:t>607 PRYCE ST Neighborhood Zoning</a:t>
            </a:r>
            <a:endParaRPr lang="en-US" sz="2800" dirty="0">
              <a:latin typeface="Times New Roman" panose="02020603050405020304" pitchFamily="18" charset="0"/>
              <a:ea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Calibri" panose="020F0502020204030204" pitchFamily="34" charset="0"/>
              </a:rPr>
              <a:t> </a:t>
            </a:r>
            <a:endParaRPr lang="en-US" sz="2800" dirty="0">
              <a:latin typeface="Times New Roman" panose="02020603050405020304" pitchFamily="18" charset="0"/>
              <a:ea typeface="Times New Roman" panose="02020603050405020304" pitchFamily="18" charset="0"/>
            </a:endParaRPr>
          </a:p>
          <a:p>
            <a:pPr algn="just"/>
            <a:r>
              <a:rPr lang="en-US" b="1" dirty="0">
                <a:latin typeface="Calibri" panose="020F0502020204030204" pitchFamily="34" charset="0"/>
                <a:ea typeface="Times New Roman" panose="02020603050405020304" pitchFamily="18" charset="0"/>
                <a:cs typeface="Calibri" panose="020F0502020204030204" pitchFamily="34" charset="0"/>
              </a:rPr>
              <a:t>STAFF FINDINGS:   </a:t>
            </a:r>
            <a:r>
              <a:rPr lang="en-US" dirty="0">
                <a:latin typeface="Calibri" panose="020F0502020204030204" pitchFamily="34" charset="0"/>
                <a:ea typeface="Times New Roman" panose="02020603050405020304" pitchFamily="18" charset="0"/>
                <a:cs typeface="Calibri" panose="020F0502020204030204" pitchFamily="34" charset="0"/>
              </a:rPr>
              <a:t>The on-site and site plan reviews revealed that the applicant requests to construct a new single family home. Home will face Pryce Street with Driveway access off Moss. Rear setback will be reduced from 10 feet to 8 feet. Front setback will be 20 feet instead of the 30 feet. These setbacks are similar to the average setbacks measured along the adjacent block faces.  </a:t>
            </a:r>
            <a:r>
              <a:rPr lang="en-US" b="1" dirty="0">
                <a:latin typeface="Calibri" panose="020F0502020204030204" pitchFamily="34" charset="0"/>
                <a:ea typeface="Times New Roman" panose="02020603050405020304" pitchFamily="18" charset="0"/>
                <a:cs typeface="Calibri" panose="020F0502020204030204" pitchFamily="34" charset="0"/>
              </a:rPr>
              <a:t>607 PRYCE ST</a:t>
            </a:r>
            <a:r>
              <a:rPr lang="en-US" dirty="0">
                <a:latin typeface="Calibri" panose="020F0502020204030204" pitchFamily="34" charset="0"/>
                <a:ea typeface="Times New Roman" panose="02020603050405020304" pitchFamily="18" charset="0"/>
                <a:cs typeface="Calibri" panose="020F0502020204030204" pitchFamily="34" charset="0"/>
              </a:rPr>
              <a:t>, </a:t>
            </a:r>
            <a:r>
              <a:rPr lang="en-US" b="1" dirty="0">
                <a:latin typeface="Calibri" panose="020F0502020204030204" pitchFamily="34" charset="0"/>
                <a:ea typeface="Times New Roman" panose="02020603050405020304" pitchFamily="18" charset="0"/>
                <a:cs typeface="Calibri" panose="020F0502020204030204" pitchFamily="34" charset="0"/>
              </a:rPr>
              <a:t>Neighborhood Zoning</a:t>
            </a:r>
            <a:r>
              <a:rPr lang="en-US" dirty="0">
                <a:latin typeface="Calibri" panose="020F0502020204030204" pitchFamily="34" charset="0"/>
                <a:ea typeface="Times New Roman" panose="02020603050405020304" pitchFamily="18" charset="0"/>
                <a:cs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6537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1202"/>
          </a:xfrm>
        </p:spPr>
        <p:txBody>
          <a:bodyPr>
            <a:normAutofit/>
          </a:bodyPr>
          <a:lstStyle/>
          <a:p>
            <a:pPr algn="ctr"/>
            <a:r>
              <a:rPr lang="en-US" sz="3200" dirty="0" smtClean="0"/>
              <a:t>HPC 21-22    607 PRYCE ST - GIS</a:t>
            </a:r>
            <a:endParaRPr lang="en-US" sz="3200" dirty="0"/>
          </a:p>
        </p:txBody>
      </p:sp>
      <p:pic>
        <p:nvPicPr>
          <p:cNvPr id="4" name="Picture 3"/>
          <p:cNvPicPr>
            <a:picLocks noChangeAspect="1"/>
          </p:cNvPicPr>
          <p:nvPr/>
        </p:nvPicPr>
        <p:blipFill>
          <a:blip r:embed="rId2"/>
          <a:stretch>
            <a:fillRect/>
          </a:stretch>
        </p:blipFill>
        <p:spPr>
          <a:xfrm>
            <a:off x="3368546" y="1344774"/>
            <a:ext cx="5168965" cy="5220143"/>
          </a:xfrm>
          <a:prstGeom prst="rect">
            <a:avLst/>
          </a:prstGeom>
        </p:spPr>
      </p:pic>
    </p:spTree>
    <p:extLst>
      <p:ext uri="{BB962C8B-B14F-4D97-AF65-F5344CB8AC3E}">
        <p14:creationId xmlns:p14="http://schemas.microsoft.com/office/powerpoint/2010/main" val="2282407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99985"/>
          </a:xfrm>
        </p:spPr>
        <p:txBody>
          <a:bodyPr>
            <a:normAutofit fontScale="90000"/>
          </a:bodyPr>
          <a:lstStyle/>
          <a:p>
            <a:pPr algn="ctr"/>
            <a:r>
              <a:rPr lang="en-US" sz="3200" dirty="0"/>
              <a:t>HPC 21-22    607 PRYCE </a:t>
            </a:r>
            <a:r>
              <a:rPr lang="en-US" sz="3200" dirty="0" smtClean="0"/>
              <a:t>ST - SMITH</a:t>
            </a:r>
            <a:endParaRPr lang="en-US" sz="3200" dirty="0"/>
          </a:p>
        </p:txBody>
      </p:sp>
      <p:pic>
        <p:nvPicPr>
          <p:cNvPr id="3" name="Picture 2"/>
          <p:cNvPicPr>
            <a:picLocks noChangeAspect="1"/>
          </p:cNvPicPr>
          <p:nvPr/>
        </p:nvPicPr>
        <p:blipFill>
          <a:blip r:embed="rId2"/>
          <a:stretch>
            <a:fillRect/>
          </a:stretch>
        </p:blipFill>
        <p:spPr>
          <a:xfrm>
            <a:off x="1462671" y="942392"/>
            <a:ext cx="8940962" cy="5622858"/>
          </a:xfrm>
          <a:prstGeom prst="rect">
            <a:avLst/>
          </a:prstGeom>
        </p:spPr>
      </p:pic>
    </p:spTree>
    <p:extLst>
      <p:ext uri="{BB962C8B-B14F-4D97-AF65-F5344CB8AC3E}">
        <p14:creationId xmlns:p14="http://schemas.microsoft.com/office/powerpoint/2010/main" val="3343174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83960"/>
          </a:xfrm>
        </p:spPr>
        <p:txBody>
          <a:bodyPr>
            <a:normAutofit/>
          </a:bodyPr>
          <a:lstStyle/>
          <a:p>
            <a:pPr algn="ctr"/>
            <a:r>
              <a:rPr lang="en-US" sz="2800" dirty="0"/>
              <a:t>HPC 21-22    607 PRYCE ST </a:t>
            </a:r>
            <a:r>
              <a:rPr lang="en-US" sz="2800" dirty="0" smtClean="0"/>
              <a:t>– SMITH – PLANS – REAR ELEVATION</a:t>
            </a:r>
            <a:endParaRPr lang="en-US"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236006" y="-290966"/>
            <a:ext cx="5499165" cy="8052318"/>
          </a:xfrm>
          <a:prstGeom prst="rect">
            <a:avLst/>
          </a:prstGeom>
        </p:spPr>
      </p:pic>
    </p:spTree>
    <p:extLst>
      <p:ext uri="{BB962C8B-B14F-4D97-AF65-F5344CB8AC3E}">
        <p14:creationId xmlns:p14="http://schemas.microsoft.com/office/powerpoint/2010/main" val="2264723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86597"/>
          </a:xfrm>
        </p:spPr>
        <p:txBody>
          <a:bodyPr>
            <a:normAutofit fontScale="90000"/>
          </a:bodyPr>
          <a:lstStyle/>
          <a:p>
            <a:pPr algn="ctr"/>
            <a:r>
              <a:rPr lang="en-US" sz="3200" dirty="0"/>
              <a:t>HPC 21-22    607 PRYCE ST – SMITH – PLANS – </a:t>
            </a:r>
            <a:r>
              <a:rPr lang="en-US" sz="3200" dirty="0" smtClean="0"/>
              <a:t>RIGHT </a:t>
            </a:r>
            <a:r>
              <a:rPr lang="en-US" sz="3200" dirty="0"/>
              <a:t>ELEVATION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304001" y="423871"/>
            <a:ext cx="5281543" cy="6827662"/>
          </a:xfrm>
          <a:prstGeom prst="rect">
            <a:avLst/>
          </a:prstGeom>
        </p:spPr>
      </p:pic>
    </p:spTree>
    <p:extLst>
      <p:ext uri="{BB962C8B-B14F-4D97-AF65-F5344CB8AC3E}">
        <p14:creationId xmlns:p14="http://schemas.microsoft.com/office/powerpoint/2010/main" val="2258955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4589"/>
          </a:xfrm>
        </p:spPr>
        <p:txBody>
          <a:bodyPr>
            <a:normAutofit/>
          </a:bodyPr>
          <a:lstStyle/>
          <a:p>
            <a:pPr algn="ctr"/>
            <a:r>
              <a:rPr lang="en-US" sz="2800" dirty="0"/>
              <a:t>HPC 21-22    607 PRYCE ST – SMITH – PLANS – </a:t>
            </a:r>
            <a:r>
              <a:rPr lang="en-US" sz="2800" dirty="0" smtClean="0"/>
              <a:t>FRONT </a:t>
            </a:r>
            <a:r>
              <a:rPr lang="en-US" sz="2800" dirty="0"/>
              <a:t>ELEVATION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472940" y="660523"/>
            <a:ext cx="4577434" cy="5943600"/>
          </a:xfrm>
          <a:prstGeom prst="rect">
            <a:avLst/>
          </a:prstGeom>
        </p:spPr>
      </p:pic>
    </p:spTree>
    <p:extLst>
      <p:ext uri="{BB962C8B-B14F-4D97-AF65-F5344CB8AC3E}">
        <p14:creationId xmlns:p14="http://schemas.microsoft.com/office/powerpoint/2010/main" val="2673577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763879"/>
          </a:xfrm>
        </p:spPr>
        <p:txBody>
          <a:bodyPr>
            <a:normAutofit/>
          </a:bodyPr>
          <a:lstStyle/>
          <a:p>
            <a:pPr algn="ctr"/>
            <a:r>
              <a:rPr lang="en-US" sz="2800" dirty="0"/>
              <a:t>HPC 21-22    607 PRYCE ST – SMITH </a:t>
            </a:r>
            <a:r>
              <a:rPr lang="en-US" sz="2800" dirty="0" smtClean="0"/>
              <a:t>– BACK DOOR  – COLUMN DETAIL</a:t>
            </a:r>
            <a:endParaRPr lang="en-US" sz="2800"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14186" y="1420351"/>
            <a:ext cx="2192500" cy="475661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380514" y="1372037"/>
            <a:ext cx="2341109" cy="5066748"/>
          </a:xfrm>
        </p:spPr>
      </p:pic>
    </p:spTree>
    <p:extLst>
      <p:ext uri="{BB962C8B-B14F-4D97-AF65-F5344CB8AC3E}">
        <p14:creationId xmlns:p14="http://schemas.microsoft.com/office/powerpoint/2010/main" val="2643876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7936"/>
          </a:xfrm>
        </p:spPr>
        <p:txBody>
          <a:bodyPr>
            <a:normAutofit/>
          </a:bodyPr>
          <a:lstStyle/>
          <a:p>
            <a:pPr algn="ctr"/>
            <a:r>
              <a:rPr lang="en-US" sz="2800" dirty="0"/>
              <a:t>HPC 21-22    607 PRYCE ST – SMITH </a:t>
            </a:r>
            <a:r>
              <a:rPr lang="en-US" sz="2800" dirty="0" smtClean="0"/>
              <a:t>–FRONT DOOR DENTIL DETAIL</a:t>
            </a:r>
            <a:endParaRPr lang="en-US" sz="28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26153" y="1157196"/>
            <a:ext cx="2463088" cy="5343651"/>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28385" y="1227168"/>
            <a:ext cx="1950098" cy="4949795"/>
          </a:xfrm>
        </p:spPr>
      </p:pic>
    </p:spTree>
    <p:extLst>
      <p:ext uri="{BB962C8B-B14F-4D97-AF65-F5344CB8AC3E}">
        <p14:creationId xmlns:p14="http://schemas.microsoft.com/office/powerpoint/2010/main" val="899873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8300" y="838200"/>
            <a:ext cx="8420100" cy="461665"/>
          </a:xfrm>
          <a:prstGeom prst="rect">
            <a:avLst/>
          </a:prstGeom>
        </p:spPr>
        <p:txBody>
          <a:bodyPr wrap="square">
            <a:spAutoFit/>
          </a:bodyPr>
          <a:lstStyle/>
          <a:p>
            <a:pPr algn="just"/>
            <a:r>
              <a:rPr lang="en-US" sz="2400" dirty="0">
                <a:latin typeface="Calibri" panose="020F0502020204030204" pitchFamily="34" charset="0"/>
                <a:ea typeface="Times New Roman" panose="02020603050405020304" pitchFamily="18" charset="0"/>
                <a:cs typeface="Arial" panose="020B0604020202020204" pitchFamily="34" charset="0"/>
              </a:rPr>
              <a:t> </a:t>
            </a:r>
            <a:endParaRPr lang="en-US" sz="24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1438275" y="762001"/>
            <a:ext cx="7705725" cy="5232202"/>
          </a:xfrm>
          <a:prstGeom prst="rect">
            <a:avLst/>
          </a:prstGeom>
        </p:spPr>
        <p:txBody>
          <a:bodyPr wrap="square">
            <a:spAutoFit/>
          </a:bodyPr>
          <a:lstStyle/>
          <a:p>
            <a:r>
              <a:rPr lang="en-US" b="1" dirty="0"/>
              <a:t>HPC 21-15		LAKE CHARLES ZONING ORDINANCE CO. 10598</a:t>
            </a:r>
            <a:endParaRPr lang="en-US" dirty="0"/>
          </a:p>
          <a:p>
            <a:r>
              <a:rPr lang="en-US" b="1" dirty="0"/>
              <a:t>APPLICANT:		703 MILL STREET		DAVID BURNETT</a:t>
            </a:r>
            <a:endParaRPr lang="en-US" dirty="0"/>
          </a:p>
          <a:p>
            <a:r>
              <a:rPr lang="en-US" b="1" dirty="0"/>
              <a:t>SUBJECT:		</a:t>
            </a:r>
            <a:r>
              <a:rPr lang="en-US" dirty="0"/>
              <a:t>Applicant is requesting a Certificate of Appropriateness (Section 5-307) (15) by the Historic Preservation Commission to renovate damage from Hurricane Laura. Windows, Siding, Doors, Porch Columns, Porch railings, House addition at </a:t>
            </a:r>
            <a:r>
              <a:rPr lang="en-US" b="1" dirty="0"/>
              <a:t>703 MILL</a:t>
            </a:r>
            <a:r>
              <a:rPr lang="en-US" dirty="0"/>
              <a:t> </a:t>
            </a:r>
            <a:r>
              <a:rPr lang="en-US" b="1" dirty="0"/>
              <a:t>ST.  Neighborhood Zoning – Contributing Element</a:t>
            </a:r>
            <a:endParaRPr lang="en-US" dirty="0"/>
          </a:p>
          <a:p>
            <a:r>
              <a:rPr lang="en-US" b="1" dirty="0"/>
              <a:t> </a:t>
            </a:r>
            <a:endParaRPr lang="en-US" dirty="0"/>
          </a:p>
          <a:p>
            <a:r>
              <a:rPr lang="en-US" b="1" dirty="0"/>
              <a:t>STAFF FINDINGS:</a:t>
            </a:r>
            <a:r>
              <a:rPr lang="en-US" dirty="0"/>
              <a:t> The on-site and site plan reviews revealed that the applicant requests to restore, renovate and repair damage from Hurricane Laura. Windows, Siding, Doors, Porch Columns, Porch railings, and a house addition will be included.  Custom mill work, window repairs, siding and columns will be incorporated.  The addition will replace areas severely damaged enhance access and will allow modernization of the kitchen areas. The owner has received administrative approvals for partial demo to investigate neglect and damages, to reveal original and repair roof and foundations.  </a:t>
            </a:r>
            <a:r>
              <a:rPr lang="en-US" b="1" dirty="0"/>
              <a:t>703 MILL</a:t>
            </a:r>
            <a:r>
              <a:rPr lang="en-US" dirty="0"/>
              <a:t> </a:t>
            </a:r>
            <a:r>
              <a:rPr lang="en-US" b="1" dirty="0"/>
              <a:t>ST.  Neighborhood Zoning – Contributing Element</a:t>
            </a:r>
            <a:endParaRPr lang="en-US" dirty="0"/>
          </a:p>
          <a:p>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1123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97144"/>
          </a:xfrm>
        </p:spPr>
        <p:txBody>
          <a:bodyPr>
            <a:normAutofit/>
          </a:bodyPr>
          <a:lstStyle/>
          <a:p>
            <a:pPr algn="ctr"/>
            <a:r>
              <a:rPr lang="en-US" sz="2800" dirty="0"/>
              <a:t>HPC 21-22    607 PRYCE ST – </a:t>
            </a:r>
            <a:r>
              <a:rPr lang="en-US" sz="2800" dirty="0" smtClean="0"/>
              <a:t>SMITH – ROOF – HARDIE BOARD</a:t>
            </a:r>
            <a:endParaRPr lang="en-US" sz="2800" dirty="0"/>
          </a:p>
        </p:txBody>
      </p:sp>
      <p:pic>
        <p:nvPicPr>
          <p:cNvPr id="8" name="Content Placeholder 7"/>
          <p:cNvPicPr>
            <a:picLocks noGrp="1" noChangeAspect="1"/>
          </p:cNvPicPr>
          <p:nvPr>
            <p:ph sz="half" idx="1"/>
          </p:nvPr>
        </p:nvPicPr>
        <p:blipFill>
          <a:blip r:embed="rId2"/>
          <a:stretch>
            <a:fillRect/>
          </a:stretch>
        </p:blipFill>
        <p:spPr>
          <a:xfrm>
            <a:off x="0" y="1917406"/>
            <a:ext cx="5181600" cy="3533293"/>
          </a:xfrm>
          <a:prstGeom prst="rect">
            <a:avLst/>
          </a:prstGeom>
        </p:spPr>
      </p:pic>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6763681" y="1411288"/>
            <a:ext cx="3998639" cy="5181600"/>
          </a:xfrm>
        </p:spPr>
      </p:pic>
    </p:spTree>
    <p:extLst>
      <p:ext uri="{BB962C8B-B14F-4D97-AF65-F5344CB8AC3E}">
        <p14:creationId xmlns:p14="http://schemas.microsoft.com/office/powerpoint/2010/main" val="2669539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1871"/>
          </a:xfrm>
        </p:spPr>
        <p:txBody>
          <a:bodyPr>
            <a:normAutofit/>
          </a:bodyPr>
          <a:lstStyle/>
          <a:p>
            <a:pPr algn="ctr"/>
            <a:r>
              <a:rPr lang="en-US" sz="3200" dirty="0"/>
              <a:t>HPC 21-22    607 PRYCE ST – SMITH – </a:t>
            </a:r>
            <a:r>
              <a:rPr lang="en-US" sz="3200" dirty="0" smtClean="0"/>
              <a:t>WINDOWS</a:t>
            </a:r>
            <a:endParaRPr lang="en-US" sz="32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50037" y="1825625"/>
            <a:ext cx="3357926"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85553" y="1825625"/>
            <a:ext cx="3354893" cy="4351338"/>
          </a:xfrm>
        </p:spPr>
      </p:pic>
    </p:spTree>
    <p:extLst>
      <p:ext uri="{BB962C8B-B14F-4D97-AF65-F5344CB8AC3E}">
        <p14:creationId xmlns:p14="http://schemas.microsoft.com/office/powerpoint/2010/main" val="2991125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6557"/>
          </a:xfrm>
        </p:spPr>
        <p:txBody>
          <a:bodyPr>
            <a:normAutofit/>
          </a:bodyPr>
          <a:lstStyle/>
          <a:p>
            <a:pPr algn="ctr"/>
            <a:r>
              <a:rPr lang="en-US" sz="3200" dirty="0" smtClean="0"/>
              <a:t>HPC 21-15 703 MILL STREET – DAVID BURNETT</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9900" y="1464906"/>
            <a:ext cx="4041708" cy="5234614"/>
          </a:xfrm>
          <a:prstGeom prst="rect">
            <a:avLst/>
          </a:prstGeom>
        </p:spPr>
      </p:pic>
    </p:spTree>
    <p:extLst>
      <p:ext uri="{BB962C8B-B14F-4D97-AF65-F5344CB8AC3E}">
        <p14:creationId xmlns:p14="http://schemas.microsoft.com/office/powerpoint/2010/main" val="1671497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51"/>
            <a:ext cx="10515600" cy="930339"/>
          </a:xfrm>
        </p:spPr>
        <p:txBody>
          <a:bodyPr>
            <a:normAutofit/>
          </a:bodyPr>
          <a:lstStyle/>
          <a:p>
            <a:pPr lvl="0" algn="ctr">
              <a:lnSpc>
                <a:spcPct val="100000"/>
              </a:lnSpc>
              <a:spcBef>
                <a:spcPts val="0"/>
              </a:spcBef>
            </a:pPr>
            <a:r>
              <a:rPr lang="en-US" sz="1800" b="1" dirty="0">
                <a:solidFill>
                  <a:prstClr val="black"/>
                </a:solidFill>
                <a:latin typeface="Calibri" panose="020F0502020204030204"/>
                <a:ea typeface="+mn-ea"/>
                <a:cs typeface="+mn-cs"/>
              </a:rPr>
              <a:t>HPC 21-15		</a:t>
            </a:r>
            <a:r>
              <a:rPr lang="en-US" sz="1800" b="1" dirty="0" smtClean="0">
                <a:solidFill>
                  <a:prstClr val="black"/>
                </a:solidFill>
                <a:latin typeface="Calibri" panose="020F0502020204030204"/>
                <a:ea typeface="+mn-ea"/>
                <a:cs typeface="+mn-cs"/>
              </a:rPr>
              <a:t>703 </a:t>
            </a:r>
            <a:r>
              <a:rPr lang="en-US" sz="1800" b="1" dirty="0">
                <a:solidFill>
                  <a:prstClr val="black"/>
                </a:solidFill>
                <a:latin typeface="Calibri" panose="020F0502020204030204"/>
                <a:ea typeface="+mn-ea"/>
                <a:cs typeface="+mn-cs"/>
              </a:rPr>
              <a:t>MILL STREET		DAVID </a:t>
            </a:r>
            <a:r>
              <a:rPr lang="en-US" sz="1800" b="1" dirty="0" smtClean="0">
                <a:solidFill>
                  <a:prstClr val="black"/>
                </a:solidFill>
                <a:latin typeface="Calibri" panose="020F0502020204030204"/>
                <a:ea typeface="+mn-ea"/>
                <a:cs typeface="+mn-cs"/>
              </a:rPr>
              <a:t>BURNETT</a:t>
            </a:r>
            <a:br>
              <a:rPr lang="en-US" sz="1800" b="1" dirty="0" smtClean="0">
                <a:solidFill>
                  <a:prstClr val="black"/>
                </a:solidFill>
                <a:latin typeface="Calibri" panose="020F0502020204030204"/>
                <a:ea typeface="+mn-ea"/>
                <a:cs typeface="+mn-cs"/>
              </a:rPr>
            </a:br>
            <a:r>
              <a:rPr lang="en-US" sz="1800" b="1" dirty="0" smtClean="0">
                <a:solidFill>
                  <a:prstClr val="black"/>
                </a:solidFill>
                <a:latin typeface="Calibri" panose="020F0502020204030204"/>
                <a:ea typeface="+mn-ea"/>
                <a:cs typeface="+mn-cs"/>
              </a:rPr>
              <a:t>Letter of Intent</a:t>
            </a:r>
            <a:endParaRPr lang="en-US" dirty="0"/>
          </a:p>
        </p:txBody>
      </p:sp>
      <p:sp>
        <p:nvSpPr>
          <p:cNvPr id="4" name="Rectangle 3"/>
          <p:cNvSpPr/>
          <p:nvPr/>
        </p:nvSpPr>
        <p:spPr>
          <a:xfrm>
            <a:off x="457200" y="1504950"/>
            <a:ext cx="5924550" cy="2952750"/>
          </a:xfrm>
          <a:prstGeom prst="rect">
            <a:avLst/>
          </a:prstGeom>
        </p:spPr>
        <p:txBody>
          <a:bodyPr wrap="square">
            <a:spAutoFit/>
          </a:bodyPr>
          <a:lstStyle/>
          <a:p>
            <a:r>
              <a:rPr lang="en-US" dirty="0"/>
              <a:t>1.	Windows – The proposed windows will be custom milled, all wood single pane windows. These will match existing  -like for like  -windows. It is proposed to use wavy glass in the single pane fabrication of the windows.  The vendor indicated wavy glass was available (TBD). The locations of the windows are indicated on the shop drawings (attached).  Both new and existing windows are referenced.</a:t>
            </a:r>
          </a:p>
          <a:p>
            <a:r>
              <a:rPr lang="en-US" dirty="0"/>
              <a:t>There will be some windows where the 12-pane over single will not be applicable, </a:t>
            </a:r>
            <a:r>
              <a:rPr lang="en-US" dirty="0" err="1"/>
              <a:t>ie</a:t>
            </a:r>
            <a:r>
              <a:rPr lang="en-US" dirty="0"/>
              <a:t>, the bay window in shown below.</a:t>
            </a:r>
          </a:p>
          <a:p>
            <a:endParaRPr lang="en-US" dirty="0"/>
          </a:p>
        </p:txBody>
      </p:sp>
      <p:pic>
        <p:nvPicPr>
          <p:cNvPr id="5" name="Picture 4" descr="A picture containing mirror, window, table&#10;&#10;Description automatically generated"/>
          <p:cNvPicPr/>
          <p:nvPr/>
        </p:nvPicPr>
        <p:blipFill>
          <a:blip r:embed="rId2"/>
          <a:stretch>
            <a:fillRect/>
          </a:stretch>
        </p:blipFill>
        <p:spPr>
          <a:xfrm>
            <a:off x="8072437" y="1409700"/>
            <a:ext cx="1971675" cy="3534410"/>
          </a:xfrm>
          <a:prstGeom prst="rect">
            <a:avLst/>
          </a:prstGeom>
        </p:spPr>
      </p:pic>
    </p:spTree>
    <p:extLst>
      <p:ext uri="{BB962C8B-B14F-4D97-AF65-F5344CB8AC3E}">
        <p14:creationId xmlns:p14="http://schemas.microsoft.com/office/powerpoint/2010/main" val="3438313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2255" y="2004338"/>
            <a:ext cx="2996346" cy="2031325"/>
          </a:xfrm>
          <a:prstGeom prst="rect">
            <a:avLst/>
          </a:prstGeom>
        </p:spPr>
        <p:txBody>
          <a:bodyPr wrap="square">
            <a:spAutoFit/>
          </a:bodyPr>
          <a:lstStyle/>
          <a:p>
            <a:r>
              <a:rPr lang="en-US" dirty="0"/>
              <a:t>2.	Siding – The original siding ship lap is </a:t>
            </a:r>
            <a:r>
              <a:rPr lang="en-US" dirty="0" smtClean="0"/>
              <a:t>shown. </a:t>
            </a:r>
            <a:r>
              <a:rPr lang="en-US" dirty="0"/>
              <a:t>The proposed replacement siding shiplap will be milled to replicate existing 1”x4” custom wedge siding.  The proposed material is cypress.</a:t>
            </a:r>
          </a:p>
        </p:txBody>
      </p:sp>
      <p:pic>
        <p:nvPicPr>
          <p:cNvPr id="5" name="Picture 4" descr="A picture containing outdoor, building, grass, house&#10;&#10;Description automatically generated"/>
          <p:cNvPicPr/>
          <p:nvPr/>
        </p:nvPicPr>
        <p:blipFill>
          <a:blip r:embed="rId2"/>
          <a:stretch>
            <a:fillRect/>
          </a:stretch>
        </p:blipFill>
        <p:spPr>
          <a:xfrm>
            <a:off x="4762500" y="2004338"/>
            <a:ext cx="5019675" cy="3977362"/>
          </a:xfrm>
          <a:prstGeom prst="rect">
            <a:avLst/>
          </a:prstGeom>
        </p:spPr>
      </p:pic>
      <p:sp>
        <p:nvSpPr>
          <p:cNvPr id="2" name="Title 1"/>
          <p:cNvSpPr>
            <a:spLocks noGrp="1"/>
          </p:cNvSpPr>
          <p:nvPr>
            <p:ph type="title"/>
          </p:nvPr>
        </p:nvSpPr>
        <p:spPr>
          <a:xfrm>
            <a:off x="838200" y="365125"/>
            <a:ext cx="10515600" cy="941161"/>
          </a:xfrm>
        </p:spPr>
        <p:txBody>
          <a:bodyPr>
            <a:normAutofit/>
          </a:bodyPr>
          <a:lstStyle/>
          <a:p>
            <a:pPr algn="ctr"/>
            <a:r>
              <a:rPr lang="en-US" sz="2800" b="1" dirty="0">
                <a:solidFill>
                  <a:prstClr val="black"/>
                </a:solidFill>
                <a:latin typeface="Calibri" panose="020F0502020204030204"/>
              </a:rPr>
              <a:t>HPC 21-15		703 MILL STREET		DAVID BURNETT</a:t>
            </a:r>
            <a:br>
              <a:rPr lang="en-US" sz="2800" b="1" dirty="0">
                <a:solidFill>
                  <a:prstClr val="black"/>
                </a:solidFill>
                <a:latin typeface="Calibri" panose="020F0502020204030204"/>
              </a:rPr>
            </a:br>
            <a:r>
              <a:rPr lang="en-US" sz="2800" b="1" dirty="0">
                <a:solidFill>
                  <a:prstClr val="black"/>
                </a:solidFill>
                <a:latin typeface="Calibri" panose="020F0502020204030204"/>
              </a:rPr>
              <a:t>Letter of Intent</a:t>
            </a:r>
            <a:endParaRPr lang="en-US" sz="2800" dirty="0"/>
          </a:p>
        </p:txBody>
      </p:sp>
    </p:spTree>
    <p:extLst>
      <p:ext uri="{BB962C8B-B14F-4D97-AF65-F5344CB8AC3E}">
        <p14:creationId xmlns:p14="http://schemas.microsoft.com/office/powerpoint/2010/main" val="2046984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2780</TotalTime>
  <Words>2406</Words>
  <Application>Microsoft Office PowerPoint</Application>
  <PresentationFormat>Widescreen</PresentationFormat>
  <Paragraphs>137</Paragraphs>
  <Slides>61</Slides>
  <Notes>0</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Calibri Light</vt:lpstr>
      <vt:lpstr>Times New Roman</vt:lpstr>
      <vt:lpstr>Office Theme</vt:lpstr>
      <vt:lpstr>Historic Preservation Commission August 16, 2021 </vt:lpstr>
      <vt:lpstr>Historic Preservation Commission</vt:lpstr>
      <vt:lpstr>Criteria for Approval of a Certificate of Appropriateness</vt:lpstr>
      <vt:lpstr>Appeals to City Council</vt:lpstr>
      <vt:lpstr>Announcements</vt:lpstr>
      <vt:lpstr>PowerPoint Presentation</vt:lpstr>
      <vt:lpstr>HPC 21-15 703 MILL STREET – DAVID BURNETT</vt:lpstr>
      <vt:lpstr>HPC 21-15  703 MILL STREET  DAVID BURNETT Letter of Intent</vt:lpstr>
      <vt:lpstr>HPC 21-15  703 MILL STREET  DAVID BURNETT Letter of Intent</vt:lpstr>
      <vt:lpstr>HPC 21-15                      703 MILL STREET  DAVID BURNETT Letter of Intent</vt:lpstr>
      <vt:lpstr>HPC 21-15                        703 MILL STREET  DAVID BURNETT Letter of Intent</vt:lpstr>
      <vt:lpstr>HPC 21-15                      703 MILL STREET  DAVID BURNETT Letter of Intent</vt:lpstr>
      <vt:lpstr>HPC 21-15                        703 MILL STREET  DAVID BURNETT Letter of Intent</vt:lpstr>
      <vt:lpstr>HPC 21-15 703 MILL STREET – DAVID BURNETT</vt:lpstr>
      <vt:lpstr>HPC 21-15 703 MILL STREET – DAVID BURNETT</vt:lpstr>
      <vt:lpstr>HPC 21-15 703 MILL STREET – DAVID BURNETT</vt:lpstr>
      <vt:lpstr>HPC 21-15 703 MILL STREET – DAVID BURNETT</vt:lpstr>
      <vt:lpstr>HPC 21-15 703 MILL ST. – DAVID BURNETT SITE PLAN – FLOOR PLAN</vt:lpstr>
      <vt:lpstr>HPC 21-15  703 MILL ST. – DAVID BURNETT SOUTH – WEST SIDE PLANS</vt:lpstr>
      <vt:lpstr>HPC 21-15  703 MILL ST. – DAVID BURNETT NORTH – EAST SIDE PLANS </vt:lpstr>
      <vt:lpstr>BUILDING MATERIAL SCHEDULE </vt:lpstr>
      <vt:lpstr>HPC 21-15  703 MILL ST. – BURNETT  SITE PLAN &amp; WEST FACADE </vt:lpstr>
      <vt:lpstr>HPC 21-15  703 MILL ST. – BURNETT  NORTH &amp; EAST FACADE</vt:lpstr>
      <vt:lpstr>HPC 21-15   703 MILL ST. – BURNETT  SITE PLAN</vt:lpstr>
      <vt:lpstr>HPC 21-18  317 Bilbo St </vt:lpstr>
      <vt:lpstr>HPC 21-18  317 Bilbo St  - APPLICATION - VARGAS</vt:lpstr>
      <vt:lpstr>HPC 21-18  317 Bilbo St  -  GIS</vt:lpstr>
      <vt:lpstr>HPC 21-18  317 Bilbo St </vt:lpstr>
      <vt:lpstr>HPC 21-18  317 Bilbo St </vt:lpstr>
      <vt:lpstr>HPC  21-18    328 HODGES -  NATHANIEL BRYANT</vt:lpstr>
      <vt:lpstr>HPC 21-18    328 HODGES ST – BRYANT – APPLICATION </vt:lpstr>
      <vt:lpstr>HPC 21-18  328 HODGES ST  -  NATHANIEL BRYANT - GIS</vt:lpstr>
      <vt:lpstr>Window replacements 6 on East, 6 on South, 4 on North, 2 on West</vt:lpstr>
      <vt:lpstr>HPC 21-18   328 HODGES ST  -  NATHANIEL BRYANT </vt:lpstr>
      <vt:lpstr>HPC 21-18   328 HODGES ST  -  NATHANIEL BRYANT</vt:lpstr>
      <vt:lpstr>Window Specifications</vt:lpstr>
      <vt:lpstr>HPC 21-18    328 HODGES ST – BRYANT - WINDOWS</vt:lpstr>
      <vt:lpstr>PowerPoint Presentation</vt:lpstr>
      <vt:lpstr>HPC 21-20   811 PUJO ST. ADDITION APPLICATION - WASHINGTON</vt:lpstr>
      <vt:lpstr>HPC 21-20    811 PUJO ST.  - WASHINGTON</vt:lpstr>
      <vt:lpstr>HPC  21-20    811 PUJO ST. SITE</vt:lpstr>
      <vt:lpstr>HPC  21-20    811 PUJO ST. SITE</vt:lpstr>
      <vt:lpstr>HPC  21-20    811 PUJO ST. SITE PLAN FIRST FLOOR PLAN</vt:lpstr>
      <vt:lpstr>HPC  21-20    811 PUJO ST. SITE PLAN 2ND FLOOR PLAN</vt:lpstr>
      <vt:lpstr>HPC  21-20    811 PUJO ST. SITE PLAN REAR/SIDE ELEVATION</vt:lpstr>
      <vt:lpstr>PowerPoint Presentation</vt:lpstr>
      <vt:lpstr>HPC 21-21  520 PRYCE ST  -  ROSS APPLICATION </vt:lpstr>
      <vt:lpstr>HPC 21-21  520 PRYCE ST   WINDOWS AND DOORS</vt:lpstr>
      <vt:lpstr>HPC 21-21  520 PRYCE ST   - ROSS PLANS</vt:lpstr>
      <vt:lpstr>HPC 21-21  520 PRYCE ST   - ROSS PLANS</vt:lpstr>
      <vt:lpstr>HPC 21-21  520 PRYCE ST   - ROSS PLANS</vt:lpstr>
      <vt:lpstr>PowerPoint Presentation</vt:lpstr>
      <vt:lpstr>HPC 21-22    607 PRYCE ST - GIS</vt:lpstr>
      <vt:lpstr>HPC 21-22    607 PRYCE ST - SMITH</vt:lpstr>
      <vt:lpstr>HPC 21-22    607 PRYCE ST – SMITH – PLANS – REAR ELEVATION</vt:lpstr>
      <vt:lpstr>HPC 21-22    607 PRYCE ST – SMITH – PLANS – RIGHT ELEVATION</vt:lpstr>
      <vt:lpstr>HPC 21-22    607 PRYCE ST – SMITH – PLANS – FRONT ELEVATION</vt:lpstr>
      <vt:lpstr>HPC 21-22    607 PRYCE ST – SMITH – BACK DOOR  – COLUMN DETAIL</vt:lpstr>
      <vt:lpstr>HPC 21-22    607 PRYCE ST – SMITH –FRONT DOOR DENTIL DETAIL</vt:lpstr>
      <vt:lpstr>HPC 21-22    607 PRYCE ST – SMITH – ROOF – HARDIE BOARD</vt:lpstr>
      <vt:lpstr>HPC 21-22    607 PRYCE ST – SMITH – WINDOWS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 Preservation Commission January 19, 2021</dc:title>
  <dc:creator>Beth Broussard</dc:creator>
  <cp:lastModifiedBy>Beth Broussard</cp:lastModifiedBy>
  <cp:revision>99</cp:revision>
  <cp:lastPrinted>2021-07-22T16:20:36Z</cp:lastPrinted>
  <dcterms:created xsi:type="dcterms:W3CDTF">2021-02-02T15:32:10Z</dcterms:created>
  <dcterms:modified xsi:type="dcterms:W3CDTF">2021-07-22T16:49:36Z</dcterms:modified>
</cp:coreProperties>
</file>