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5A2D6C-BC3B-4CB6-99A6-BDAD989A90FF}">
          <p14:sldIdLst>
            <p14:sldId id="256"/>
            <p14:sldId id="257"/>
            <p14:sldId id="258"/>
            <p14:sldId id="259"/>
          </p14:sldIdLst>
        </p14:section>
        <p14:section name="Untitled Section" id="{8DC814C6-F02E-4C98-B105-68D8BB6D9F90}">
          <p14:sldIdLst>
            <p14:sldId id="261"/>
            <p14:sldId id="262"/>
            <p14:sldId id="263"/>
            <p14:sldId id="264"/>
            <p14:sldId id="265"/>
            <p14:sldId id="266"/>
            <p14:sldId id="267"/>
            <p14:sldId id="268"/>
            <p14:sldId id="269"/>
            <p14:sldId id="270"/>
            <p14:sldId id="271"/>
            <p14:sldId id="272"/>
            <p14:sldId id="273"/>
          </p14:sldIdLst>
        </p14:section>
        <p14:section name="Untitled Section" id="{D29FAE79-90AE-4A3D-8106-4504729AF94D}">
          <p14:sldIdLst>
            <p14:sldId id="274"/>
            <p14:sldId id="275"/>
            <p14:sldId id="276"/>
            <p14:sldId id="2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359" autoAdjust="0"/>
    <p:restoredTop sz="96395" autoAdjust="0"/>
  </p:normalViewPr>
  <p:slideViewPr>
    <p:cSldViewPr snapToGrid="0">
      <p:cViewPr varScale="1">
        <p:scale>
          <a:sx n="103" d="100"/>
          <a:sy n="103" d="100"/>
        </p:scale>
        <p:origin x="138" y="37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25D64-4871-448C-9A08-5063501A1AE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4768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25D64-4871-448C-9A08-5063501A1AE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100056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25D64-4871-448C-9A08-5063501A1AE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161802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25D64-4871-448C-9A08-5063501A1AE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334911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025D64-4871-448C-9A08-5063501A1AE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426392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25D64-4871-448C-9A08-5063501A1AE1}"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224764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25D64-4871-448C-9A08-5063501A1AE1}"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2550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25D64-4871-448C-9A08-5063501A1AE1}"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298516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25D64-4871-448C-9A08-5063501A1AE1}"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416435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025D64-4871-448C-9A08-5063501A1AE1}"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6656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025D64-4871-448C-9A08-5063501A1AE1}"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12F35-6D78-4A3F-87FD-36A61168EC8A}" type="slidenum">
              <a:rPr lang="en-US" smtClean="0"/>
              <a:t>‹#›</a:t>
            </a:fld>
            <a:endParaRPr lang="en-US"/>
          </a:p>
        </p:txBody>
      </p:sp>
    </p:spTree>
    <p:extLst>
      <p:ext uri="{BB962C8B-B14F-4D97-AF65-F5344CB8AC3E}">
        <p14:creationId xmlns:p14="http://schemas.microsoft.com/office/powerpoint/2010/main" val="421841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25D64-4871-448C-9A08-5063501A1AE1}" type="datetimeFigureOut">
              <a:rPr lang="en-US" smtClean="0"/>
              <a:t>8/26/2021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12F35-6D78-4A3F-87FD-36A61168EC8A}" type="slidenum">
              <a:rPr lang="en-US" smtClean="0"/>
              <a:t>‹#›</a:t>
            </a:fld>
            <a:endParaRPr lang="en-US"/>
          </a:p>
        </p:txBody>
      </p:sp>
    </p:spTree>
    <p:extLst>
      <p:ext uri="{BB962C8B-B14F-4D97-AF65-F5344CB8AC3E}">
        <p14:creationId xmlns:p14="http://schemas.microsoft.com/office/powerpoint/2010/main" val="313832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94910"/>
          </a:xfrm>
        </p:spPr>
        <p:txBody>
          <a:bodyPr>
            <a:normAutofit/>
          </a:bodyPr>
          <a:lstStyle/>
          <a:p>
            <a:r>
              <a:rPr lang="en-US" sz="3600" dirty="0" smtClean="0"/>
              <a:t>Historic Preservation Commission</a:t>
            </a:r>
            <a:br>
              <a:rPr lang="en-US" sz="3600" dirty="0" smtClean="0"/>
            </a:br>
            <a:r>
              <a:rPr lang="en-US" sz="3600" dirty="0" smtClean="0"/>
              <a:t>September 20, 2021</a:t>
            </a:r>
            <a:r>
              <a:rPr lang="en-US" dirty="0" smtClean="0"/>
              <a:t/>
            </a:r>
            <a:br>
              <a:rPr lang="en-US" dirty="0" smtClean="0"/>
            </a:br>
            <a:endParaRPr lang="en-US" dirty="0"/>
          </a:p>
        </p:txBody>
      </p:sp>
      <p:sp>
        <p:nvSpPr>
          <p:cNvPr id="3" name="Subtitle 2"/>
          <p:cNvSpPr>
            <a:spLocks noGrp="1"/>
          </p:cNvSpPr>
          <p:nvPr>
            <p:ph type="subTitle" idx="1"/>
          </p:nvPr>
        </p:nvSpPr>
        <p:spPr>
          <a:xfrm>
            <a:off x="1524000" y="3225338"/>
            <a:ext cx="9144000" cy="2967644"/>
          </a:xfrm>
        </p:spPr>
        <p:txBody>
          <a:bodyPr>
            <a:normAutofit fontScale="40000" lnSpcReduction="20000"/>
          </a:bodyPr>
          <a:lstStyle/>
          <a:p>
            <a:r>
              <a:rPr lang="en-US" dirty="0" smtClean="0"/>
              <a:t>State Authority</a:t>
            </a:r>
          </a:p>
          <a:p>
            <a:r>
              <a:rPr lang="en-US" dirty="0" smtClean="0"/>
              <a:t>CHAPTER 16.  HISTORIC PRESERVATION DISTRICTS</a:t>
            </a:r>
          </a:p>
          <a:p>
            <a:r>
              <a:rPr lang="en-US" dirty="0" smtClean="0"/>
              <a:t>PART I.  GENERAL PROVISIONS </a:t>
            </a:r>
          </a:p>
          <a:p>
            <a:r>
              <a:rPr lang="en-US" dirty="0" smtClean="0"/>
              <a:t>§731.  Purpose </a:t>
            </a:r>
          </a:p>
          <a:p>
            <a:r>
              <a:rPr lang="en-US" dirty="0" smtClean="0"/>
              <a:t>The purpose of this Chapter is to promote the educational, cultural, economic and general welfare of the public through the preservation and protection of buildings, sites, monuments, structures and areas of historic interest or importance through their protection, maintenance and development as historic landmarks and their recognition as such in the history and traditions of the state and nation; to establish and improve property values, and to foster the economic development of the areas affected.  </a:t>
            </a:r>
          </a:p>
          <a:p>
            <a:r>
              <a:rPr lang="en-US" dirty="0" smtClean="0"/>
              <a:t>Acts 1970, No. 147, §1.  Amended by Acts 1975, No. 804, §1.  </a:t>
            </a:r>
          </a:p>
          <a:p>
            <a:endParaRPr lang="en-US" dirty="0" smtClean="0"/>
          </a:p>
          <a:p>
            <a:r>
              <a:rPr lang="en-US" b="1" dirty="0" smtClean="0"/>
              <a:t>Local Authority </a:t>
            </a:r>
          </a:p>
          <a:p>
            <a:r>
              <a:rPr lang="en-US" dirty="0" smtClean="0"/>
              <a:t>Sec. 5-307. - Historic districts and historic landmarks.</a:t>
            </a:r>
          </a:p>
          <a:p>
            <a:r>
              <a:rPr lang="en-US" dirty="0" smtClean="0"/>
              <a:t>(1) </a:t>
            </a:r>
          </a:p>
          <a:p>
            <a:r>
              <a:rPr lang="en-US" dirty="0" smtClean="0"/>
              <a:t>Purposes. It is the purpose of the provisions of this section related to Historic Districts, </a:t>
            </a:r>
            <a:r>
              <a:rPr lang="en-US" dirty="0" err="1" smtClean="0"/>
              <a:t>Charpentier</a:t>
            </a:r>
            <a:r>
              <a:rPr lang="en-US" dirty="0" smtClean="0"/>
              <a:t> District, and Margaret Place District to recognize, preserve, and protect the cultural and historic resources of the City of Lake Charles by preserving individual landmarks and maintaining and fostering development in areas within the city of special significance to the history and tradition of the city and the region</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35434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95927"/>
          </a:xfrm>
        </p:spPr>
        <p:txBody>
          <a:bodyPr>
            <a:normAutofit fontScale="90000"/>
          </a:bodyPr>
          <a:lstStyle/>
          <a:p>
            <a:pPr algn="ctr"/>
            <a:r>
              <a:rPr lang="en-US" b="1" dirty="0" smtClean="0"/>
              <a:t>HPC 21-23   929  IRIS STREET - SPENCER</a:t>
            </a:r>
            <a:endParaRPr lang="en-US" b="1" dirty="0"/>
          </a:p>
        </p:txBody>
      </p:sp>
      <p:pic>
        <p:nvPicPr>
          <p:cNvPr id="6" name="Picture 5"/>
          <p:cNvPicPr>
            <a:picLocks noChangeAspect="1"/>
          </p:cNvPicPr>
          <p:nvPr/>
        </p:nvPicPr>
        <p:blipFill>
          <a:blip r:embed="rId2"/>
          <a:stretch>
            <a:fillRect/>
          </a:stretch>
        </p:blipFill>
        <p:spPr>
          <a:xfrm>
            <a:off x="1808583" y="1494271"/>
            <a:ext cx="8574833" cy="4884565"/>
          </a:xfrm>
          <a:prstGeom prst="rect">
            <a:avLst/>
          </a:prstGeom>
        </p:spPr>
      </p:pic>
    </p:spTree>
    <p:extLst>
      <p:ext uri="{BB962C8B-B14F-4D97-AF65-F5344CB8AC3E}">
        <p14:creationId xmlns:p14="http://schemas.microsoft.com/office/powerpoint/2010/main" val="217481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7238"/>
          </a:xfrm>
        </p:spPr>
        <p:txBody>
          <a:bodyPr>
            <a:normAutofit fontScale="90000"/>
          </a:bodyPr>
          <a:lstStyle/>
          <a:p>
            <a:pPr algn="ctr"/>
            <a:r>
              <a:rPr lang="en-US" b="1" dirty="0"/>
              <a:t>HPC 21-23   929  IRIS STREET </a:t>
            </a:r>
            <a:r>
              <a:rPr lang="en-US" b="1" dirty="0" smtClean="0"/>
              <a:t>–APPLICATION/PLAT </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19469" y="1341412"/>
            <a:ext cx="3275045" cy="5412283"/>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44613" y="1172363"/>
            <a:ext cx="3368350" cy="5545216"/>
          </a:xfrm>
        </p:spPr>
      </p:pic>
    </p:spTree>
    <p:extLst>
      <p:ext uri="{BB962C8B-B14F-4D97-AF65-F5344CB8AC3E}">
        <p14:creationId xmlns:p14="http://schemas.microsoft.com/office/powerpoint/2010/main" val="270590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86597"/>
          </a:xfrm>
        </p:spPr>
        <p:txBody>
          <a:bodyPr>
            <a:normAutofit/>
          </a:bodyPr>
          <a:lstStyle/>
          <a:p>
            <a:pPr algn="ctr"/>
            <a:r>
              <a:rPr lang="en-US" sz="3200" b="1" dirty="0"/>
              <a:t>HPC 21-23   929  IRIS </a:t>
            </a:r>
            <a:r>
              <a:rPr lang="en-US" sz="3200" b="1" dirty="0" smtClean="0"/>
              <a:t>STREET/ LETTER OF INTENT/ GIS</a:t>
            </a:r>
            <a:endParaRPr lang="en-US" sz="3200"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90261" y="1180344"/>
            <a:ext cx="4086808" cy="5286277"/>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54148" y="1145164"/>
            <a:ext cx="4105468" cy="5321458"/>
          </a:xfrm>
        </p:spPr>
      </p:pic>
    </p:spTree>
    <p:extLst>
      <p:ext uri="{BB962C8B-B14F-4D97-AF65-F5344CB8AC3E}">
        <p14:creationId xmlns:p14="http://schemas.microsoft.com/office/powerpoint/2010/main" val="276787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1912"/>
          </a:xfrm>
        </p:spPr>
        <p:txBody>
          <a:bodyPr>
            <a:normAutofit/>
          </a:bodyPr>
          <a:lstStyle/>
          <a:p>
            <a:pPr algn="ctr"/>
            <a:r>
              <a:rPr lang="en-US" sz="3200" b="1" dirty="0"/>
              <a:t>HPC 21-23   929  IRIS </a:t>
            </a:r>
            <a:r>
              <a:rPr lang="en-US" sz="3200" b="1" dirty="0" smtClean="0"/>
              <a:t>STREET/DOORS &amp; GARAGE DOORS</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24947" y="1081621"/>
            <a:ext cx="3928187" cy="5095342"/>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96742" y="1209160"/>
            <a:ext cx="3837633" cy="4967803"/>
          </a:xfrm>
        </p:spPr>
      </p:pic>
    </p:spTree>
    <p:extLst>
      <p:ext uri="{BB962C8B-B14F-4D97-AF65-F5344CB8AC3E}">
        <p14:creationId xmlns:p14="http://schemas.microsoft.com/office/powerpoint/2010/main" val="309183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731" y="383786"/>
            <a:ext cx="10430069" cy="670573"/>
          </a:xfrm>
        </p:spPr>
        <p:txBody>
          <a:bodyPr>
            <a:normAutofit/>
          </a:bodyPr>
          <a:lstStyle/>
          <a:p>
            <a:pPr algn="ctr"/>
            <a:r>
              <a:rPr lang="en-US" sz="3200" b="1" dirty="0"/>
              <a:t>HPC 21-23   929  </a:t>
            </a:r>
            <a:r>
              <a:rPr lang="en-US" sz="3200" b="1" dirty="0" smtClean="0"/>
              <a:t>IRIS STREET / WINDOWS</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36915" y="1380931"/>
            <a:ext cx="3672480" cy="5240832"/>
          </a:xfrm>
        </p:spPr>
      </p:pic>
      <p:pic>
        <p:nvPicPr>
          <p:cNvPr id="6" name="Content Placeholder 5"/>
          <p:cNvPicPr>
            <a:picLocks noGrp="1" noChangeAspect="1"/>
          </p:cNvPicPr>
          <p:nvPr>
            <p:ph sz="half" idx="2"/>
          </p:nvPr>
        </p:nvPicPr>
        <p:blipFill>
          <a:blip r:embed="rId3"/>
          <a:stretch>
            <a:fillRect/>
          </a:stretch>
        </p:blipFill>
        <p:spPr>
          <a:xfrm>
            <a:off x="7380515" y="1380931"/>
            <a:ext cx="3157425" cy="4900789"/>
          </a:xfrm>
          <a:prstGeom prst="rect">
            <a:avLst/>
          </a:prstGeom>
        </p:spPr>
      </p:pic>
    </p:spTree>
    <p:extLst>
      <p:ext uri="{BB962C8B-B14F-4D97-AF65-F5344CB8AC3E}">
        <p14:creationId xmlns:p14="http://schemas.microsoft.com/office/powerpoint/2010/main" val="323479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8565"/>
          </a:xfrm>
        </p:spPr>
        <p:txBody>
          <a:bodyPr>
            <a:normAutofit/>
          </a:bodyPr>
          <a:lstStyle/>
          <a:p>
            <a:pPr algn="ctr"/>
            <a:r>
              <a:rPr lang="en-US" sz="3200" b="1" dirty="0"/>
              <a:t>HPC 21-23   929  IRIS STREET </a:t>
            </a:r>
            <a:endParaRPr lang="en-US" sz="3200" dirty="0"/>
          </a:p>
        </p:txBody>
      </p:sp>
      <p:pic>
        <p:nvPicPr>
          <p:cNvPr id="5" name="Content Placeholder 4"/>
          <p:cNvPicPr>
            <a:picLocks noGrp="1" noChangeAspect="1"/>
          </p:cNvPicPr>
          <p:nvPr>
            <p:ph sz="half" idx="1"/>
          </p:nvPr>
        </p:nvPicPr>
        <p:blipFill>
          <a:blip r:embed="rId2"/>
          <a:stretch>
            <a:fillRect/>
          </a:stretch>
        </p:blipFill>
        <p:spPr>
          <a:xfrm>
            <a:off x="235338" y="1884784"/>
            <a:ext cx="5784462" cy="3833489"/>
          </a:xfrm>
          <a:prstGeom prst="rect">
            <a:avLst/>
          </a:prstGeom>
        </p:spPr>
      </p:pic>
      <p:pic>
        <p:nvPicPr>
          <p:cNvPr id="8" name="Content Placeholder 7"/>
          <p:cNvPicPr>
            <a:picLocks noGrp="1" noChangeAspect="1"/>
          </p:cNvPicPr>
          <p:nvPr>
            <p:ph sz="half" idx="2"/>
          </p:nvPr>
        </p:nvPicPr>
        <p:blipFill>
          <a:blip r:embed="rId3"/>
          <a:stretch>
            <a:fillRect/>
          </a:stretch>
        </p:blipFill>
        <p:spPr>
          <a:xfrm>
            <a:off x="6172200" y="1810139"/>
            <a:ext cx="5181600" cy="3993502"/>
          </a:xfrm>
          <a:prstGeom prst="rect">
            <a:avLst/>
          </a:prstGeom>
        </p:spPr>
      </p:pic>
    </p:spTree>
    <p:extLst>
      <p:ext uri="{BB962C8B-B14F-4D97-AF65-F5344CB8AC3E}">
        <p14:creationId xmlns:p14="http://schemas.microsoft.com/office/powerpoint/2010/main" val="335705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234"/>
          </a:xfrm>
        </p:spPr>
        <p:txBody>
          <a:bodyPr>
            <a:normAutofit/>
          </a:bodyPr>
          <a:lstStyle/>
          <a:p>
            <a:pPr algn="ctr"/>
            <a:r>
              <a:rPr lang="en-US" sz="3200" b="1" dirty="0"/>
              <a:t>HPC 21-23   929  IRIS STREET </a:t>
            </a:r>
            <a:endParaRPr lang="en-US" sz="3200" dirty="0"/>
          </a:p>
        </p:txBody>
      </p:sp>
      <p:pic>
        <p:nvPicPr>
          <p:cNvPr id="5" name="Content Placeholder 4"/>
          <p:cNvPicPr>
            <a:picLocks noGrp="1" noChangeAspect="1"/>
          </p:cNvPicPr>
          <p:nvPr>
            <p:ph sz="half" idx="1"/>
          </p:nvPr>
        </p:nvPicPr>
        <p:blipFill>
          <a:blip r:embed="rId2"/>
          <a:stretch>
            <a:fillRect/>
          </a:stretch>
        </p:blipFill>
        <p:spPr>
          <a:xfrm>
            <a:off x="547447" y="1825626"/>
            <a:ext cx="4898095" cy="3828726"/>
          </a:xfrm>
          <a:prstGeom prst="rect">
            <a:avLst/>
          </a:prstGeom>
        </p:spPr>
      </p:pic>
      <p:pic>
        <p:nvPicPr>
          <p:cNvPr id="6" name="Content Placeholder 5"/>
          <p:cNvPicPr>
            <a:picLocks noGrp="1" noChangeAspect="1"/>
          </p:cNvPicPr>
          <p:nvPr>
            <p:ph sz="half" idx="2"/>
          </p:nvPr>
        </p:nvPicPr>
        <p:blipFill>
          <a:blip r:embed="rId3"/>
          <a:stretch>
            <a:fillRect/>
          </a:stretch>
        </p:blipFill>
        <p:spPr>
          <a:xfrm>
            <a:off x="5316483" y="2099388"/>
            <a:ext cx="6740617" cy="3321698"/>
          </a:xfrm>
          <a:prstGeom prst="rect">
            <a:avLst/>
          </a:prstGeom>
        </p:spPr>
      </p:pic>
    </p:spTree>
    <p:extLst>
      <p:ext uri="{BB962C8B-B14F-4D97-AF65-F5344CB8AC3E}">
        <p14:creationId xmlns:p14="http://schemas.microsoft.com/office/powerpoint/2010/main" val="1170011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871"/>
          </a:xfrm>
        </p:spPr>
        <p:txBody>
          <a:bodyPr>
            <a:normAutofit/>
          </a:bodyPr>
          <a:lstStyle/>
          <a:p>
            <a:pPr algn="ctr"/>
            <a:r>
              <a:rPr lang="en-US" sz="3200" b="1" dirty="0"/>
              <a:t>HPC 21-23   929  IRIS STREET </a:t>
            </a:r>
            <a:endParaRPr lang="en-US" sz="3200" dirty="0"/>
          </a:p>
        </p:txBody>
      </p:sp>
      <p:pic>
        <p:nvPicPr>
          <p:cNvPr id="5" name="Content Placeholder 4"/>
          <p:cNvPicPr>
            <a:picLocks noGrp="1" noChangeAspect="1"/>
          </p:cNvPicPr>
          <p:nvPr>
            <p:ph sz="half" idx="1"/>
          </p:nvPr>
        </p:nvPicPr>
        <p:blipFill>
          <a:blip r:embed="rId2"/>
          <a:stretch>
            <a:fillRect/>
          </a:stretch>
        </p:blipFill>
        <p:spPr>
          <a:xfrm>
            <a:off x="243521" y="1959430"/>
            <a:ext cx="5726260" cy="368559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93715" y="2295331"/>
            <a:ext cx="5779288" cy="4040155"/>
          </a:xfrm>
          <a:prstGeom prst="rect">
            <a:avLst/>
          </a:prstGeom>
        </p:spPr>
      </p:pic>
    </p:spTree>
    <p:extLst>
      <p:ext uri="{BB962C8B-B14F-4D97-AF65-F5344CB8AC3E}">
        <p14:creationId xmlns:p14="http://schemas.microsoft.com/office/powerpoint/2010/main" val="130055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7935"/>
          </a:xfrm>
        </p:spPr>
        <p:txBody>
          <a:bodyPr>
            <a:normAutofit/>
          </a:bodyPr>
          <a:lstStyle/>
          <a:p>
            <a:pPr algn="ctr"/>
            <a:r>
              <a:rPr lang="en-US" sz="3200" b="1" dirty="0"/>
              <a:t>HPC 21-23   929  IRIS STREET </a:t>
            </a:r>
            <a:r>
              <a:rPr lang="en-US" sz="3200" b="1" dirty="0" smtClean="0"/>
              <a:t>– SITE PLAN</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74551" y="-4545"/>
            <a:ext cx="5607469" cy="7931020"/>
          </a:xfrm>
          <a:prstGeom prst="rect">
            <a:avLst/>
          </a:prstGeom>
        </p:spPr>
      </p:pic>
    </p:spTree>
    <p:extLst>
      <p:ext uri="{BB962C8B-B14F-4D97-AF65-F5344CB8AC3E}">
        <p14:creationId xmlns:p14="http://schemas.microsoft.com/office/powerpoint/2010/main" val="11645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7225"/>
          </a:xfrm>
        </p:spPr>
        <p:txBody>
          <a:bodyPr>
            <a:normAutofit fontScale="90000"/>
          </a:bodyPr>
          <a:lstStyle/>
          <a:p>
            <a:r>
              <a:rPr lang="en-US" b="1" dirty="0"/>
              <a:t>HPC 21-23   929  IRIS STREET – </a:t>
            </a:r>
            <a:r>
              <a:rPr lang="en-US" b="1" dirty="0" smtClean="0"/>
              <a:t>FIRST FLOOR PLAN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296860" y="-142976"/>
            <a:ext cx="4966910" cy="8033657"/>
          </a:xfrm>
          <a:prstGeom prst="rect">
            <a:avLst/>
          </a:prstGeom>
        </p:spPr>
      </p:pic>
    </p:spTree>
    <p:extLst>
      <p:ext uri="{BB962C8B-B14F-4D97-AF65-F5344CB8AC3E}">
        <p14:creationId xmlns:p14="http://schemas.microsoft.com/office/powerpoint/2010/main" val="71948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848533"/>
          </a:xfrm>
        </p:spPr>
        <p:txBody>
          <a:bodyPr/>
          <a:lstStyle/>
          <a:p>
            <a:pPr algn="ctr"/>
            <a:r>
              <a:rPr lang="en-US" dirty="0" smtClean="0"/>
              <a:t>Historic Preservation Commission</a:t>
            </a:r>
            <a:endParaRPr lang="en-US" dirty="0"/>
          </a:p>
        </p:txBody>
      </p:sp>
      <p:sp>
        <p:nvSpPr>
          <p:cNvPr id="6" name="Content Placeholder 5"/>
          <p:cNvSpPr>
            <a:spLocks noGrp="1"/>
          </p:cNvSpPr>
          <p:nvPr>
            <p:ph idx="1"/>
          </p:nvPr>
        </p:nvSpPr>
        <p:spPr>
          <a:xfrm>
            <a:off x="838200" y="1404851"/>
            <a:ext cx="10515600" cy="4772112"/>
          </a:xfrm>
        </p:spPr>
        <p:txBody>
          <a:bodyPr/>
          <a:lstStyle/>
          <a:p>
            <a:pPr marL="0" indent="0">
              <a:buNone/>
            </a:pPr>
            <a:r>
              <a:rPr lang="en-US" dirty="0" smtClean="0"/>
              <a:t>ANY PERSON MAY SPEAK OR SUBMIT A WRITTEN STATEMENT FOR HEARING PURPOSES.  </a:t>
            </a:r>
          </a:p>
          <a:p>
            <a:pPr marL="0" indent="0">
              <a:buNone/>
            </a:pPr>
            <a:r>
              <a:rPr lang="en-US" dirty="0" smtClean="0"/>
              <a:t>THE APPLICATION AND SUPPORTING MATERIAL IS ON FILE AND OPEN FOR PUBLIC INSPECTION IN THE OFFICE OF ZONING AND LAND USE, </a:t>
            </a:r>
          </a:p>
          <a:p>
            <a:pPr marL="0" indent="0">
              <a:buNone/>
            </a:pPr>
            <a:r>
              <a:rPr lang="en-US" dirty="0" smtClean="0"/>
              <a:t>Location of the office is stated below:</a:t>
            </a:r>
          </a:p>
          <a:p>
            <a:pPr marL="0" indent="0">
              <a:buNone/>
            </a:pPr>
            <a:r>
              <a:rPr lang="en-US" sz="2000" dirty="0" smtClean="0"/>
              <a:t>7TH FLOOR OF LAKE CHARLES CITY HALL AT 326 PUJO STREET, LAKE CHARLES, LOUISIANA; OR, </a:t>
            </a:r>
          </a:p>
          <a:p>
            <a:pPr marL="0" indent="0">
              <a:buNone/>
            </a:pPr>
            <a:r>
              <a:rPr lang="en-US" sz="2000" dirty="0" smtClean="0"/>
              <a:t>MAIL TO THE CITY OF LAKE CHARLES, OFFICE OF ZONING &amp; LAND USE, P.O. BOX 900, LAKE CHARLES, LA 70602; OR </a:t>
            </a:r>
          </a:p>
          <a:p>
            <a:pPr marL="0" indent="0">
              <a:buNone/>
            </a:pPr>
            <a:r>
              <a:rPr lang="en-US" sz="2000" dirty="0" smtClean="0"/>
              <a:t>TELEPHONE: (337) 491-1542.  </a:t>
            </a:r>
          </a:p>
          <a:p>
            <a:endParaRPr lang="en-US" dirty="0"/>
          </a:p>
        </p:txBody>
      </p:sp>
    </p:spTree>
    <p:extLst>
      <p:ext uri="{BB962C8B-B14F-4D97-AF65-F5344CB8AC3E}">
        <p14:creationId xmlns:p14="http://schemas.microsoft.com/office/powerpoint/2010/main" val="2829315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6638"/>
          </a:xfrm>
        </p:spPr>
        <p:txBody>
          <a:bodyPr>
            <a:normAutofit fontScale="90000"/>
          </a:bodyPr>
          <a:lstStyle/>
          <a:p>
            <a:pPr algn="ctr"/>
            <a:r>
              <a:rPr lang="en-US" sz="3200" b="1" dirty="0"/>
              <a:t>HPC 21-23   929  IRIS STREET – </a:t>
            </a:r>
            <a:r>
              <a:rPr lang="en-US" sz="3200" b="1" dirty="0" smtClean="0"/>
              <a:t>EAST &amp; NORTH ELEVATION</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009123" y="-359231"/>
            <a:ext cx="5663681" cy="8584163"/>
          </a:xfrm>
          <a:prstGeom prst="rect">
            <a:avLst/>
          </a:prstGeom>
        </p:spPr>
      </p:pic>
    </p:spTree>
    <p:extLst>
      <p:ext uri="{BB962C8B-B14F-4D97-AF65-F5344CB8AC3E}">
        <p14:creationId xmlns:p14="http://schemas.microsoft.com/office/powerpoint/2010/main" val="358111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37308"/>
          </a:xfrm>
        </p:spPr>
        <p:txBody>
          <a:bodyPr>
            <a:noAutofit/>
          </a:bodyPr>
          <a:lstStyle/>
          <a:p>
            <a:pPr algn="ctr"/>
            <a:r>
              <a:rPr lang="en-US" sz="3200" b="1" dirty="0"/>
              <a:t>HPC 21-23   929  IRIS STREET – </a:t>
            </a:r>
            <a:r>
              <a:rPr lang="en-US" sz="3200" b="1" dirty="0" smtClean="0"/>
              <a:t>SOUTH &amp; WEST ELEVATION</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202206" y="-446567"/>
            <a:ext cx="5787588" cy="8453538"/>
          </a:xfrm>
          <a:prstGeom prst="rect">
            <a:avLst/>
          </a:prstGeom>
        </p:spPr>
      </p:pic>
    </p:spTree>
    <p:extLst>
      <p:ext uri="{BB962C8B-B14F-4D97-AF65-F5344CB8AC3E}">
        <p14:creationId xmlns:p14="http://schemas.microsoft.com/office/powerpoint/2010/main" val="59633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Criteria for Approval of a Certificate of Appropriateness</a:t>
            </a:r>
            <a:endParaRPr lang="en-US" dirty="0"/>
          </a:p>
        </p:txBody>
      </p:sp>
      <p:sp>
        <p:nvSpPr>
          <p:cNvPr id="3" name="Content Placeholder 2"/>
          <p:cNvSpPr>
            <a:spLocks noGrp="1"/>
          </p:cNvSpPr>
          <p:nvPr>
            <p:ph idx="1"/>
          </p:nvPr>
        </p:nvSpPr>
        <p:spPr/>
        <p:txBody>
          <a:bodyPr/>
          <a:lstStyle/>
          <a:p>
            <a:pPr marL="0" lvl="0" indent="0">
              <a:lnSpc>
                <a:spcPct val="100000"/>
              </a:lnSpc>
              <a:spcBef>
                <a:spcPct val="20000"/>
              </a:spcBef>
              <a:buNone/>
            </a:pPr>
            <a:r>
              <a:rPr lang="en-US" sz="3200" dirty="0">
                <a:solidFill>
                  <a:prstClr val="black"/>
                </a:solidFill>
              </a:rPr>
              <a:t>In considering an application for a Certificate of Appropriateness, the Historic Preservation Commission shall be guided by any adopted design guidelines, and where applicable, the Secretary of the Interior's Standards for Rehabilitation of Historic Buildings. </a:t>
            </a:r>
          </a:p>
          <a:p>
            <a:pPr marL="0" lvl="0" indent="0">
              <a:lnSpc>
                <a:spcPct val="100000"/>
              </a:lnSpc>
              <a:spcBef>
                <a:spcPct val="20000"/>
              </a:spcBef>
              <a:buNone/>
            </a:pPr>
            <a:r>
              <a:rPr lang="en-US" sz="3200" dirty="0">
                <a:solidFill>
                  <a:prstClr val="black"/>
                </a:solidFill>
              </a:rPr>
              <a:t>These documents shall be made available to the property owners of historic landmarks or within historic districts.</a:t>
            </a:r>
          </a:p>
          <a:p>
            <a:endParaRPr lang="en-US" dirty="0"/>
          </a:p>
        </p:txBody>
      </p:sp>
    </p:spTree>
    <p:extLst>
      <p:ext uri="{BB962C8B-B14F-4D97-AF65-F5344CB8AC3E}">
        <p14:creationId xmlns:p14="http://schemas.microsoft.com/office/powerpoint/2010/main" val="1411941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9850"/>
          </a:xfrm>
        </p:spPr>
        <p:txBody>
          <a:bodyPr/>
          <a:lstStyle/>
          <a:p>
            <a:pPr algn="ctr"/>
            <a:r>
              <a:rPr lang="en-US" dirty="0">
                <a:solidFill>
                  <a:prstClr val="black"/>
                </a:solidFill>
                <a:latin typeface="Calibri"/>
              </a:rPr>
              <a:t>Appeals to City Council</a:t>
            </a:r>
            <a:endParaRPr lang="en-US" dirty="0"/>
          </a:p>
        </p:txBody>
      </p:sp>
      <p:sp>
        <p:nvSpPr>
          <p:cNvPr id="3" name="Content Placeholder 2"/>
          <p:cNvSpPr>
            <a:spLocks noGrp="1"/>
          </p:cNvSpPr>
          <p:nvPr>
            <p:ph idx="1"/>
          </p:nvPr>
        </p:nvSpPr>
        <p:spPr>
          <a:xfrm>
            <a:off x="838200" y="1562793"/>
            <a:ext cx="10515600" cy="4614170"/>
          </a:xfrm>
        </p:spPr>
        <p:txBody>
          <a:bodyPr/>
          <a:lstStyle/>
          <a:p>
            <a:r>
              <a:rPr lang="en-US" dirty="0"/>
              <a:t>An applicant for a Certificate of Appropriateness, or any City Council member, dissatisfied with the action of the Historic Preservation Commission relating to the issuance or denial of a Certificate of Appropriateness shall have the right to appeal to the City Council within 15 days after receipt of notification of such action. </a:t>
            </a:r>
          </a:p>
          <a:p>
            <a:r>
              <a:rPr lang="en-US" dirty="0"/>
              <a:t>The City Council shall give notice, follow publication procedures, hold hearings, and make its decision in the same manner as provided in the general zoning ordinance of the city. In hearing an appeal, the City Council shall determine whether the proposed work is consistent with the regulations, standards, and design guidelines contained in this Ordinance.</a:t>
            </a:r>
          </a:p>
        </p:txBody>
      </p:sp>
    </p:spTree>
    <p:extLst>
      <p:ext uri="{BB962C8B-B14F-4D97-AF65-F5344CB8AC3E}">
        <p14:creationId xmlns:p14="http://schemas.microsoft.com/office/powerpoint/2010/main" val="2047238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Announcements</a:t>
            </a:r>
            <a:endParaRPr lang="en-US" dirty="0"/>
          </a:p>
        </p:txBody>
      </p:sp>
      <p:sp>
        <p:nvSpPr>
          <p:cNvPr id="3" name="Content Placeholder 2"/>
          <p:cNvSpPr>
            <a:spLocks noGrp="1"/>
          </p:cNvSpPr>
          <p:nvPr>
            <p:ph idx="1"/>
          </p:nvPr>
        </p:nvSpPr>
        <p:spPr/>
        <p:txBody>
          <a:bodyPr>
            <a:normAutofit/>
          </a:bodyPr>
          <a:lstStyle/>
          <a:p>
            <a:pPr lvl="0"/>
            <a:r>
              <a:rPr lang="en-US" sz="2400" dirty="0" smtClean="0"/>
              <a:t> Discussion  relocation of St Louis Catholic School</a:t>
            </a:r>
          </a:p>
          <a:p>
            <a:pPr lvl="0"/>
            <a:r>
              <a:rPr lang="en-US" sz="2400" dirty="0" smtClean="0"/>
              <a:t>NPS </a:t>
            </a:r>
            <a:r>
              <a:rPr lang="en-US" sz="2400" dirty="0"/>
              <a:t>LA CRT CLG “Harvey Grant” - Survey </a:t>
            </a:r>
            <a:r>
              <a:rPr lang="en-US" sz="2400" dirty="0" smtClean="0"/>
              <a:t>Update</a:t>
            </a:r>
            <a:r>
              <a:rPr lang="en-US" sz="2400" dirty="0"/>
              <a:t>:  Grant award  $100,000, SOI qualified consultant Sara Hahn  	of Coastal Environmental </a:t>
            </a:r>
          </a:p>
          <a:p>
            <a:r>
              <a:rPr lang="en-US" sz="2400" dirty="0"/>
              <a:t>CLG grant Digitization  </a:t>
            </a:r>
            <a:r>
              <a:rPr lang="en-US" sz="2400" dirty="0" smtClean="0"/>
              <a:t>Update Completed  Will be working with 1911 City Hall, Chuck Fest and others on the roll out this fall</a:t>
            </a:r>
            <a:endParaRPr lang="en-US" sz="2400" dirty="0"/>
          </a:p>
          <a:p>
            <a:r>
              <a:rPr lang="en-US" sz="2400" dirty="0"/>
              <a:t>Overview of Hurricane recovery, property data and administrative </a:t>
            </a:r>
            <a:r>
              <a:rPr lang="en-US" sz="2400" dirty="0" smtClean="0"/>
              <a:t>reviews   </a:t>
            </a:r>
          </a:p>
          <a:p>
            <a:r>
              <a:rPr lang="en-US" sz="2400" dirty="0" smtClean="0"/>
              <a:t>Updates Central School – Bids received,  Tenant coordination in progress</a:t>
            </a:r>
          </a:p>
          <a:p>
            <a:r>
              <a:rPr lang="en-US" sz="2400" dirty="0" smtClean="0"/>
              <a:t>Updates 1911 Old City Hall – RFQ  for qualified Bidders</a:t>
            </a:r>
            <a:endParaRPr lang="en-US" dirty="0"/>
          </a:p>
          <a:p>
            <a:endParaRPr lang="en-US" sz="2400" dirty="0" smtClean="0"/>
          </a:p>
          <a:p>
            <a:endParaRPr lang="en-US" dirty="0"/>
          </a:p>
          <a:p>
            <a:endParaRPr lang="en-US" dirty="0"/>
          </a:p>
        </p:txBody>
      </p:sp>
    </p:spTree>
    <p:extLst>
      <p:ext uri="{BB962C8B-B14F-4D97-AF65-F5344CB8AC3E}">
        <p14:creationId xmlns:p14="http://schemas.microsoft.com/office/powerpoint/2010/main" val="698260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193"/>
          </a:xfrm>
        </p:spPr>
        <p:txBody>
          <a:bodyPr/>
          <a:lstStyle/>
          <a:p>
            <a:pPr algn="ctr"/>
            <a:r>
              <a:rPr lang="en-US" dirty="0" smtClean="0"/>
              <a:t>HPC 21-02  811 PUJO ST. CASE HEARING </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HPC 20-02 		LAKE CHARLES ZONING ORDINANCE NO. 10598</a:t>
            </a:r>
            <a:endParaRPr lang="en-US" dirty="0"/>
          </a:p>
          <a:p>
            <a:r>
              <a:rPr lang="en-US" b="1" dirty="0"/>
              <a:t>REVIEW HEARING FOR HPC 20-02   811 PUJO ST.   ROY &amp; EJANI WASHINGTON </a:t>
            </a:r>
            <a:endParaRPr lang="en-US" dirty="0"/>
          </a:p>
          <a:p>
            <a:r>
              <a:rPr lang="en-US" b="1" dirty="0"/>
              <a:t>APPLICANT:		ROY &amp; EJANI WASHINGTON	 811 PUJO STREET</a:t>
            </a:r>
            <a:endParaRPr lang="en-US" dirty="0"/>
          </a:p>
          <a:p>
            <a:r>
              <a:rPr lang="en-US" b="1" dirty="0"/>
              <a:t>SUBJECT:	</a:t>
            </a:r>
            <a:r>
              <a:rPr lang="en-US" dirty="0"/>
              <a:t>Applicant is requesting a Certificate of Appropriateness (Section 5307 (15) in order to construct a single family home at </a:t>
            </a:r>
            <a:r>
              <a:rPr lang="en-US" b="1" dirty="0"/>
              <a:t>811 </a:t>
            </a:r>
            <a:r>
              <a:rPr lang="en-US" b="1" dirty="0" err="1"/>
              <a:t>Pujo</a:t>
            </a:r>
            <a:r>
              <a:rPr lang="en-US" b="1" dirty="0"/>
              <a:t> St. </a:t>
            </a:r>
            <a:r>
              <a:rPr lang="en-US" dirty="0"/>
              <a:t> </a:t>
            </a:r>
            <a:r>
              <a:rPr lang="en-US" b="1" dirty="0"/>
              <a:t>Business Zoning</a:t>
            </a:r>
            <a:r>
              <a:rPr lang="en-US" dirty="0"/>
              <a:t>  </a:t>
            </a:r>
          </a:p>
          <a:p>
            <a:r>
              <a:rPr lang="en-US" dirty="0"/>
              <a:t> </a:t>
            </a:r>
          </a:p>
          <a:p>
            <a:r>
              <a:rPr lang="en-US" b="1" dirty="0"/>
              <a:t>STAFF FINDINGS:</a:t>
            </a:r>
            <a:r>
              <a:rPr lang="en-US" dirty="0"/>
              <a:t> The on-site and site plan reviews revealed that the applicant will construct a single-family home located at </a:t>
            </a:r>
            <a:r>
              <a:rPr lang="en-US" b="1" dirty="0"/>
              <a:t>811 </a:t>
            </a:r>
            <a:r>
              <a:rPr lang="en-US" b="1" dirty="0" err="1"/>
              <a:t>Pujo</a:t>
            </a:r>
            <a:r>
              <a:rPr lang="en-US" b="1" dirty="0"/>
              <a:t> Street. Business Zoning. Upon review of the actual built structure some features have been changed. These alterations were not according to the plans as submitted. Features that will be reviewed are the siding materials, wrapped porch, changed </a:t>
            </a:r>
            <a:r>
              <a:rPr lang="en-US" b="1" dirty="0" err="1"/>
              <a:t>Pujo</a:t>
            </a:r>
            <a:r>
              <a:rPr lang="en-US" b="1" dirty="0"/>
              <a:t> Street façade. Review hearing will address the COA for these features </a:t>
            </a:r>
            <a:endParaRPr lang="en-US" dirty="0"/>
          </a:p>
          <a:p>
            <a:r>
              <a:rPr lang="en-US" dirty="0"/>
              <a:t> </a:t>
            </a:r>
          </a:p>
        </p:txBody>
      </p:sp>
    </p:spTree>
    <p:extLst>
      <p:ext uri="{BB962C8B-B14F-4D97-AF65-F5344CB8AC3E}">
        <p14:creationId xmlns:p14="http://schemas.microsoft.com/office/powerpoint/2010/main" val="94091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23920"/>
          </a:xfrm>
        </p:spPr>
        <p:txBody>
          <a:bodyPr>
            <a:normAutofit fontScale="90000"/>
          </a:bodyPr>
          <a:lstStyle/>
          <a:p>
            <a:pPr algn="ctr"/>
            <a:r>
              <a:rPr lang="en-US" dirty="0"/>
              <a:t>HPC 21-02  811 PUJO ST. CASE HEARING </a:t>
            </a: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6200000">
            <a:off x="6402755" y="892047"/>
            <a:ext cx="4538368" cy="5870685"/>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6200000">
            <a:off x="830449" y="1222284"/>
            <a:ext cx="4549254" cy="5221109"/>
          </a:xfrm>
        </p:spPr>
      </p:pic>
    </p:spTree>
    <p:extLst>
      <p:ext uri="{BB962C8B-B14F-4D97-AF65-F5344CB8AC3E}">
        <p14:creationId xmlns:p14="http://schemas.microsoft.com/office/powerpoint/2010/main" val="349767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234"/>
          </a:xfrm>
        </p:spPr>
        <p:txBody>
          <a:bodyPr>
            <a:normAutofit fontScale="90000"/>
          </a:bodyPr>
          <a:lstStyle/>
          <a:p>
            <a:pPr algn="ctr"/>
            <a:r>
              <a:rPr lang="en-US" dirty="0"/>
              <a:t>HPC 21-02  811 PUJO ST. CASE HEARING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6200000">
            <a:off x="791275" y="1176800"/>
            <a:ext cx="4480171" cy="579648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6658451" y="1222743"/>
            <a:ext cx="4480171" cy="5704595"/>
          </a:xfrm>
        </p:spPr>
      </p:pic>
    </p:spTree>
    <p:extLst>
      <p:ext uri="{BB962C8B-B14F-4D97-AF65-F5344CB8AC3E}">
        <p14:creationId xmlns:p14="http://schemas.microsoft.com/office/powerpoint/2010/main" val="38113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3920"/>
          </a:xfrm>
        </p:spPr>
        <p:txBody>
          <a:bodyPr>
            <a:normAutofit fontScale="90000"/>
          </a:bodyPr>
          <a:lstStyle/>
          <a:p>
            <a:pPr algn="ctr"/>
            <a:r>
              <a:rPr lang="en-US" dirty="0"/>
              <a:t>HPC 21-02  811 PUJO ST. CASE HEARING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6200000">
            <a:off x="1115625" y="1216994"/>
            <a:ext cx="4124227" cy="534148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6792170" y="1168308"/>
            <a:ext cx="4159138" cy="5403951"/>
          </a:xfrm>
        </p:spPr>
      </p:pic>
    </p:spTree>
    <p:extLst>
      <p:ext uri="{BB962C8B-B14F-4D97-AF65-F5344CB8AC3E}">
        <p14:creationId xmlns:p14="http://schemas.microsoft.com/office/powerpoint/2010/main" val="3460649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2962</TotalTime>
  <Words>871</Words>
  <Application>Microsoft Office PowerPoint</Application>
  <PresentationFormat>Widescreen</PresentationFormat>
  <Paragraphs>58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Historic Preservation Commission September 20, 2021 </vt:lpstr>
      <vt:lpstr>Historic Preservation Commission</vt:lpstr>
      <vt:lpstr>Criteria for Approval of a Certificate of Appropriateness</vt:lpstr>
      <vt:lpstr>Appeals to City Council</vt:lpstr>
      <vt:lpstr>Announcements</vt:lpstr>
      <vt:lpstr>HPC 21-02  811 PUJO ST. CASE HEARING </vt:lpstr>
      <vt:lpstr>HPC 21-02  811 PUJO ST. CASE HEARING </vt:lpstr>
      <vt:lpstr>HPC 21-02  811 PUJO ST. CASE HEARING </vt:lpstr>
      <vt:lpstr>HPC 21-02  811 PUJO ST. CASE HEARING </vt:lpstr>
      <vt:lpstr>HPC 21-23   929  IRIS STREET - SPENCER</vt:lpstr>
      <vt:lpstr>HPC 21-23   929  IRIS STREET –APPLICATION/PLAT </vt:lpstr>
      <vt:lpstr>HPC 21-23   929  IRIS STREET/ LETTER OF INTENT/ GIS</vt:lpstr>
      <vt:lpstr>HPC 21-23   929  IRIS STREET/DOORS &amp; GARAGE DOORS</vt:lpstr>
      <vt:lpstr>HPC 21-23   929  IRIS STREET / WINDOWS</vt:lpstr>
      <vt:lpstr>HPC 21-23   929  IRIS STREET </vt:lpstr>
      <vt:lpstr>HPC 21-23   929  IRIS STREET </vt:lpstr>
      <vt:lpstr>HPC 21-23   929  IRIS STREET </vt:lpstr>
      <vt:lpstr>HPC 21-23   929  IRIS STREET – SITE PLAN</vt:lpstr>
      <vt:lpstr>HPC 21-23   929  IRIS STREET – FIRST FLOOR PLAN</vt:lpstr>
      <vt:lpstr>HPC 21-23   929  IRIS STREET – EAST &amp; NORTH ELEVATION</vt:lpstr>
      <vt:lpstr>HPC 21-23   929  IRIS STREET – SOUTH &amp; WEST ELEVATION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 Preservation Commission January 19, 2021</dc:title>
  <dc:creator>Beth Broussard</dc:creator>
  <cp:lastModifiedBy>Beth Broussard</cp:lastModifiedBy>
  <cp:revision>107</cp:revision>
  <cp:lastPrinted>2021-07-22T16:20:36Z</cp:lastPrinted>
  <dcterms:created xsi:type="dcterms:W3CDTF">2021-02-02T15:32:10Z</dcterms:created>
  <dcterms:modified xsi:type="dcterms:W3CDTF">2021-08-26T16:48:25Z</dcterms:modified>
</cp:coreProperties>
</file>