
<file path=[Content_Types].xml><?xml version="1.0" encoding="utf-8"?>
<Types xmlns="http://schemas.openxmlformats.org/package/2006/content-types">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347" r:id="rId6"/>
    <p:sldId id="260" r:id="rId7"/>
    <p:sldId id="278" r:id="rId8"/>
    <p:sldId id="348" r:id="rId9"/>
    <p:sldId id="291" r:id="rId10"/>
    <p:sldId id="322" r:id="rId11"/>
    <p:sldId id="331" r:id="rId12"/>
    <p:sldId id="301" r:id="rId13"/>
    <p:sldId id="297" r:id="rId14"/>
    <p:sldId id="299" r:id="rId15"/>
    <p:sldId id="333" r:id="rId16"/>
    <p:sldId id="345" r:id="rId17"/>
    <p:sldId id="346" r:id="rId18"/>
    <p:sldId id="334" r:id="rId19"/>
    <p:sldId id="335" r:id="rId20"/>
    <p:sldId id="336" r:id="rId21"/>
    <p:sldId id="337" r:id="rId22"/>
    <p:sldId id="338" r:id="rId23"/>
    <p:sldId id="339" r:id="rId24"/>
    <p:sldId id="340" r:id="rId25"/>
    <p:sldId id="341" r:id="rId26"/>
    <p:sldId id="342" r:id="rId27"/>
    <p:sldId id="343" r:id="rId28"/>
    <p:sldId id="344" r:id="rId29"/>
    <p:sldId id="349" r:id="rId30"/>
    <p:sldId id="350" r:id="rId31"/>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FA5A2D6C-BC3B-4CB6-99A6-BDAD989A90FF}">
          <p14:sldIdLst>
            <p14:sldId id="256"/>
            <p14:sldId id="257"/>
            <p14:sldId id="258"/>
            <p14:sldId id="259"/>
            <p14:sldId id="347"/>
            <p14:sldId id="260"/>
          </p14:sldIdLst>
        </p14:section>
        <p14:section name="Untitled Section" id="{D29FAE79-90AE-4A3D-8106-4504729AF94D}">
          <p14:sldIdLst>
            <p14:sldId id="278"/>
            <p14:sldId id="348"/>
            <p14:sldId id="291"/>
            <p14:sldId id="322"/>
            <p14:sldId id="331"/>
            <p14:sldId id="301"/>
            <p14:sldId id="297"/>
            <p14:sldId id="299"/>
            <p14:sldId id="333"/>
            <p14:sldId id="345"/>
            <p14:sldId id="346"/>
            <p14:sldId id="334"/>
            <p14:sldId id="335"/>
            <p14:sldId id="336"/>
            <p14:sldId id="337"/>
            <p14:sldId id="338"/>
            <p14:sldId id="339"/>
            <p14:sldId id="340"/>
            <p14:sldId id="341"/>
            <p14:sldId id="342"/>
            <p14:sldId id="343"/>
            <p14:sldId id="344"/>
            <p14:sldId id="349"/>
            <p14:sldId id="350"/>
          </p14:sldIdLst>
        </p14:section>
        <p14:section name="Untitled Section" id="{8DB7EA7E-2805-438A-BB08-88B1E6DA6711}">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0359" autoAdjust="0"/>
    <p:restoredTop sz="96395" autoAdjust="0"/>
  </p:normalViewPr>
  <p:slideViewPr>
    <p:cSldViewPr snapToGrid="0">
      <p:cViewPr varScale="1">
        <p:scale>
          <a:sx n="103" d="100"/>
          <a:sy n="103" d="100"/>
        </p:scale>
        <p:origin x="138" y="378"/>
      </p:cViewPr>
      <p:guideLst/>
    </p:cSldViewPr>
  </p:slideViewPr>
  <p:notesTextViewPr>
    <p:cViewPr>
      <p:scale>
        <a:sx n="3" d="2"/>
        <a:sy n="3" d="2"/>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4025D64-4871-448C-9A08-5063501A1AE1}" type="datetimeFigureOut">
              <a:rPr lang="en-US" smtClean="0"/>
              <a:t>11/3/2021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012F35-6D78-4A3F-87FD-36A61168EC8A}" type="slidenum">
              <a:rPr lang="en-US" smtClean="0"/>
              <a:t>‹#›</a:t>
            </a:fld>
            <a:endParaRPr lang="en-US"/>
          </a:p>
        </p:txBody>
      </p:sp>
    </p:spTree>
    <p:extLst>
      <p:ext uri="{BB962C8B-B14F-4D97-AF65-F5344CB8AC3E}">
        <p14:creationId xmlns:p14="http://schemas.microsoft.com/office/powerpoint/2010/main" val="476832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4025D64-4871-448C-9A08-5063501A1AE1}" type="datetimeFigureOut">
              <a:rPr lang="en-US" smtClean="0"/>
              <a:t>11/3/2021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012F35-6D78-4A3F-87FD-36A61168EC8A}" type="slidenum">
              <a:rPr lang="en-US" smtClean="0"/>
              <a:t>‹#›</a:t>
            </a:fld>
            <a:endParaRPr lang="en-US"/>
          </a:p>
        </p:txBody>
      </p:sp>
    </p:spTree>
    <p:extLst>
      <p:ext uri="{BB962C8B-B14F-4D97-AF65-F5344CB8AC3E}">
        <p14:creationId xmlns:p14="http://schemas.microsoft.com/office/powerpoint/2010/main" val="10005681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4025D64-4871-448C-9A08-5063501A1AE1}" type="datetimeFigureOut">
              <a:rPr lang="en-US" smtClean="0"/>
              <a:t>11/3/2021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012F35-6D78-4A3F-87FD-36A61168EC8A}" type="slidenum">
              <a:rPr lang="en-US" smtClean="0"/>
              <a:t>‹#›</a:t>
            </a:fld>
            <a:endParaRPr lang="en-US"/>
          </a:p>
        </p:txBody>
      </p:sp>
    </p:spTree>
    <p:extLst>
      <p:ext uri="{BB962C8B-B14F-4D97-AF65-F5344CB8AC3E}">
        <p14:creationId xmlns:p14="http://schemas.microsoft.com/office/powerpoint/2010/main" val="16180268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4025D64-4871-448C-9A08-5063501A1AE1}" type="datetimeFigureOut">
              <a:rPr lang="en-US" smtClean="0"/>
              <a:t>11/3/2021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012F35-6D78-4A3F-87FD-36A61168EC8A}" type="slidenum">
              <a:rPr lang="en-US" smtClean="0"/>
              <a:t>‹#›</a:t>
            </a:fld>
            <a:endParaRPr lang="en-US"/>
          </a:p>
        </p:txBody>
      </p:sp>
    </p:spTree>
    <p:extLst>
      <p:ext uri="{BB962C8B-B14F-4D97-AF65-F5344CB8AC3E}">
        <p14:creationId xmlns:p14="http://schemas.microsoft.com/office/powerpoint/2010/main" val="33491192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14025D64-4871-448C-9A08-5063501A1AE1}" type="datetimeFigureOut">
              <a:rPr lang="en-US" smtClean="0"/>
              <a:t>11/3/2021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012F35-6D78-4A3F-87FD-36A61168EC8A}" type="slidenum">
              <a:rPr lang="en-US" smtClean="0"/>
              <a:t>‹#›</a:t>
            </a:fld>
            <a:endParaRPr lang="en-US"/>
          </a:p>
        </p:txBody>
      </p:sp>
    </p:spTree>
    <p:extLst>
      <p:ext uri="{BB962C8B-B14F-4D97-AF65-F5344CB8AC3E}">
        <p14:creationId xmlns:p14="http://schemas.microsoft.com/office/powerpoint/2010/main" val="42639291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4025D64-4871-448C-9A08-5063501A1AE1}" type="datetimeFigureOut">
              <a:rPr lang="en-US" smtClean="0"/>
              <a:t>11/3/2021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012F35-6D78-4A3F-87FD-36A61168EC8A}" type="slidenum">
              <a:rPr lang="en-US" smtClean="0"/>
              <a:t>‹#›</a:t>
            </a:fld>
            <a:endParaRPr lang="en-US"/>
          </a:p>
        </p:txBody>
      </p:sp>
    </p:spTree>
    <p:extLst>
      <p:ext uri="{BB962C8B-B14F-4D97-AF65-F5344CB8AC3E}">
        <p14:creationId xmlns:p14="http://schemas.microsoft.com/office/powerpoint/2010/main" val="22476432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4025D64-4871-448C-9A08-5063501A1AE1}" type="datetimeFigureOut">
              <a:rPr lang="en-US" smtClean="0"/>
              <a:t>11/3/2021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3012F35-6D78-4A3F-87FD-36A61168EC8A}" type="slidenum">
              <a:rPr lang="en-US" smtClean="0"/>
              <a:t>‹#›</a:t>
            </a:fld>
            <a:endParaRPr lang="en-US"/>
          </a:p>
        </p:txBody>
      </p:sp>
    </p:spTree>
    <p:extLst>
      <p:ext uri="{BB962C8B-B14F-4D97-AF65-F5344CB8AC3E}">
        <p14:creationId xmlns:p14="http://schemas.microsoft.com/office/powerpoint/2010/main" val="255059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4025D64-4871-448C-9A08-5063501A1AE1}" type="datetimeFigureOut">
              <a:rPr lang="en-US" smtClean="0"/>
              <a:t>11/3/2021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3012F35-6D78-4A3F-87FD-36A61168EC8A}" type="slidenum">
              <a:rPr lang="en-US" smtClean="0"/>
              <a:t>‹#›</a:t>
            </a:fld>
            <a:endParaRPr lang="en-US"/>
          </a:p>
        </p:txBody>
      </p:sp>
    </p:spTree>
    <p:extLst>
      <p:ext uri="{BB962C8B-B14F-4D97-AF65-F5344CB8AC3E}">
        <p14:creationId xmlns:p14="http://schemas.microsoft.com/office/powerpoint/2010/main" val="29851659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4025D64-4871-448C-9A08-5063501A1AE1}" type="datetimeFigureOut">
              <a:rPr lang="en-US" smtClean="0"/>
              <a:t>11/3/2021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3012F35-6D78-4A3F-87FD-36A61168EC8A}" type="slidenum">
              <a:rPr lang="en-US" smtClean="0"/>
              <a:t>‹#›</a:t>
            </a:fld>
            <a:endParaRPr lang="en-US"/>
          </a:p>
        </p:txBody>
      </p:sp>
    </p:spTree>
    <p:extLst>
      <p:ext uri="{BB962C8B-B14F-4D97-AF65-F5344CB8AC3E}">
        <p14:creationId xmlns:p14="http://schemas.microsoft.com/office/powerpoint/2010/main" val="41643524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14025D64-4871-448C-9A08-5063501A1AE1}" type="datetimeFigureOut">
              <a:rPr lang="en-US" smtClean="0"/>
              <a:t>11/3/2021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012F35-6D78-4A3F-87FD-36A61168EC8A}" type="slidenum">
              <a:rPr lang="en-US" smtClean="0"/>
              <a:t>‹#›</a:t>
            </a:fld>
            <a:endParaRPr lang="en-US"/>
          </a:p>
        </p:txBody>
      </p:sp>
    </p:spTree>
    <p:extLst>
      <p:ext uri="{BB962C8B-B14F-4D97-AF65-F5344CB8AC3E}">
        <p14:creationId xmlns:p14="http://schemas.microsoft.com/office/powerpoint/2010/main" val="665609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14025D64-4871-448C-9A08-5063501A1AE1}" type="datetimeFigureOut">
              <a:rPr lang="en-US" smtClean="0"/>
              <a:t>11/3/2021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012F35-6D78-4A3F-87FD-36A61168EC8A}" type="slidenum">
              <a:rPr lang="en-US" smtClean="0"/>
              <a:t>‹#›</a:t>
            </a:fld>
            <a:endParaRPr lang="en-US"/>
          </a:p>
        </p:txBody>
      </p:sp>
    </p:spTree>
    <p:extLst>
      <p:ext uri="{BB962C8B-B14F-4D97-AF65-F5344CB8AC3E}">
        <p14:creationId xmlns:p14="http://schemas.microsoft.com/office/powerpoint/2010/main" val="42184182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025D64-4871-448C-9A08-5063501A1AE1}" type="datetimeFigureOut">
              <a:rPr lang="en-US" smtClean="0"/>
              <a:t>11/3/2021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012F35-6D78-4A3F-87FD-36A61168EC8A}" type="slidenum">
              <a:rPr lang="en-US" smtClean="0"/>
              <a:t>‹#›</a:t>
            </a:fld>
            <a:endParaRPr lang="en-US"/>
          </a:p>
        </p:txBody>
      </p:sp>
    </p:spTree>
    <p:extLst>
      <p:ext uri="{BB962C8B-B14F-4D97-AF65-F5344CB8AC3E}">
        <p14:creationId xmlns:p14="http://schemas.microsoft.com/office/powerpoint/2010/main" val="31383258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6.xml"/><Relationship Id="rId1" Type="http://schemas.openxmlformats.org/officeDocument/2006/relationships/vmlDrawing" Target="../drawings/vmlDrawing1.vml"/><Relationship Id="rId4" Type="http://schemas.openxmlformats.org/officeDocument/2006/relationships/image" Target="../media/image5.emf"/></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6.xml"/><Relationship Id="rId1" Type="http://schemas.openxmlformats.org/officeDocument/2006/relationships/vmlDrawing" Target="../drawings/vmlDrawing2.vml"/><Relationship Id="rId4" Type="http://schemas.openxmlformats.org/officeDocument/2006/relationships/image" Target="../media/image6.emf"/></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image" Target="../media/image7.jpeg"/><Relationship Id="rId1" Type="http://schemas.openxmlformats.org/officeDocument/2006/relationships/slideLayout" Target="../slideLayouts/slideLayout6.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g"/><Relationship Id="rId1" Type="http://schemas.openxmlformats.org/officeDocument/2006/relationships/slideLayout" Target="../slideLayouts/slideLayout6.xml"/><Relationship Id="rId5" Type="http://schemas.openxmlformats.org/officeDocument/2006/relationships/image" Target="../media/image16.jpg"/><Relationship Id="rId4" Type="http://schemas.openxmlformats.org/officeDocument/2006/relationships/image" Target="../media/image15.jpg"/></Relationships>
</file>

<file path=ppt/slides/_rels/slide1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7.jpg"/><Relationship Id="rId1" Type="http://schemas.openxmlformats.org/officeDocument/2006/relationships/slideLayout" Target="../slideLayouts/slideLayout6.xml"/><Relationship Id="rId4" Type="http://schemas.openxmlformats.org/officeDocument/2006/relationships/image" Target="../media/image18.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1994910"/>
          </a:xfrm>
        </p:spPr>
        <p:txBody>
          <a:bodyPr>
            <a:normAutofit/>
          </a:bodyPr>
          <a:lstStyle/>
          <a:p>
            <a:r>
              <a:rPr lang="en-US" sz="3600" dirty="0" smtClean="0"/>
              <a:t>Historic Preservation Commission</a:t>
            </a:r>
            <a:br>
              <a:rPr lang="en-US" sz="3600" dirty="0" smtClean="0"/>
            </a:br>
            <a:r>
              <a:rPr lang="en-US" sz="3600" dirty="0" smtClean="0"/>
              <a:t>November 15, 2021</a:t>
            </a:r>
            <a:r>
              <a:rPr lang="en-US" dirty="0" smtClean="0"/>
              <a:t/>
            </a:r>
            <a:br>
              <a:rPr lang="en-US" dirty="0" smtClean="0"/>
            </a:br>
            <a:endParaRPr lang="en-US" dirty="0"/>
          </a:p>
        </p:txBody>
      </p:sp>
      <p:sp>
        <p:nvSpPr>
          <p:cNvPr id="3" name="Subtitle 2"/>
          <p:cNvSpPr>
            <a:spLocks noGrp="1"/>
          </p:cNvSpPr>
          <p:nvPr>
            <p:ph type="subTitle" idx="1"/>
          </p:nvPr>
        </p:nvSpPr>
        <p:spPr>
          <a:xfrm>
            <a:off x="1524000" y="3225338"/>
            <a:ext cx="9144000" cy="2967644"/>
          </a:xfrm>
        </p:spPr>
        <p:txBody>
          <a:bodyPr>
            <a:normAutofit fontScale="40000" lnSpcReduction="20000"/>
          </a:bodyPr>
          <a:lstStyle/>
          <a:p>
            <a:r>
              <a:rPr lang="en-US" dirty="0" smtClean="0"/>
              <a:t>State Authority</a:t>
            </a:r>
          </a:p>
          <a:p>
            <a:r>
              <a:rPr lang="en-US" dirty="0" smtClean="0"/>
              <a:t>CHAPTER 16.  HISTORIC PRESERVATION DISTRICTS</a:t>
            </a:r>
          </a:p>
          <a:p>
            <a:r>
              <a:rPr lang="en-US" dirty="0" smtClean="0"/>
              <a:t>PART I.  GENERAL PROVISIONS </a:t>
            </a:r>
          </a:p>
          <a:p>
            <a:r>
              <a:rPr lang="en-US" dirty="0" smtClean="0"/>
              <a:t>§731.  Purpose </a:t>
            </a:r>
          </a:p>
          <a:p>
            <a:r>
              <a:rPr lang="en-US" dirty="0" smtClean="0"/>
              <a:t>The purpose of this Chapter is to promote the educational, cultural, economic and general welfare of the public through the preservation and protection of buildings, sites, monuments, structures and areas of historic interest or importance through their protection, maintenance and development as historic landmarks and their recognition as such in the history and traditions of the state and nation; to establish and improve property values, and to foster the economic development of the areas affected.  </a:t>
            </a:r>
          </a:p>
          <a:p>
            <a:r>
              <a:rPr lang="en-US" dirty="0" smtClean="0"/>
              <a:t>Acts 1970, No. 147, §1.  Amended by Acts 1975, No. 804, §1.  </a:t>
            </a:r>
          </a:p>
          <a:p>
            <a:endParaRPr lang="en-US" dirty="0" smtClean="0"/>
          </a:p>
          <a:p>
            <a:r>
              <a:rPr lang="en-US" b="1" dirty="0" smtClean="0"/>
              <a:t>Local Authority </a:t>
            </a:r>
          </a:p>
          <a:p>
            <a:r>
              <a:rPr lang="en-US" dirty="0" smtClean="0"/>
              <a:t>Sec. 5-307. - Historic districts and historic landmarks.</a:t>
            </a:r>
          </a:p>
          <a:p>
            <a:r>
              <a:rPr lang="en-US" dirty="0" smtClean="0"/>
              <a:t>(1) </a:t>
            </a:r>
          </a:p>
          <a:p>
            <a:r>
              <a:rPr lang="en-US" dirty="0" smtClean="0"/>
              <a:t>Purposes. It is the purpose of the provisions of this section related to Historic Districts, </a:t>
            </a:r>
            <a:r>
              <a:rPr lang="en-US" dirty="0" err="1" smtClean="0"/>
              <a:t>Charpentier</a:t>
            </a:r>
            <a:r>
              <a:rPr lang="en-US" dirty="0" smtClean="0"/>
              <a:t> District, and Margaret Place District to recognize, preserve, and protect the cultural and historic resources of the City of Lake Charles by preserving individual landmarks and maintaining and fostering development in areas within the city of special significance to the history and tradition of the city and the region</a:t>
            </a:r>
          </a:p>
          <a:p>
            <a:endParaRPr lang="en-US" dirty="0" smtClean="0"/>
          </a:p>
          <a:p>
            <a:endParaRPr lang="en-US" dirty="0" smtClean="0"/>
          </a:p>
          <a:p>
            <a:endParaRPr lang="en-US" dirty="0" smtClean="0"/>
          </a:p>
          <a:p>
            <a:endParaRPr lang="en-US" dirty="0"/>
          </a:p>
        </p:txBody>
      </p:sp>
    </p:spTree>
    <p:extLst>
      <p:ext uri="{BB962C8B-B14F-4D97-AF65-F5344CB8AC3E}">
        <p14:creationId xmlns:p14="http://schemas.microsoft.com/office/powerpoint/2010/main" val="183543426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316010"/>
          </a:xfrm>
        </p:spPr>
        <p:txBody>
          <a:bodyPr>
            <a:normAutofit fontScale="90000"/>
          </a:bodyPr>
          <a:lstStyle/>
          <a:p>
            <a:pPr algn="ctr"/>
            <a:r>
              <a:rPr lang="en-US" sz="3200" b="1" dirty="0"/>
              <a:t>HPC </a:t>
            </a:r>
            <a:r>
              <a:rPr lang="en-US" sz="3200" b="1" dirty="0" smtClean="0"/>
              <a:t>21-19    328 HODGES ST – BRYANT – APPLICATION </a:t>
            </a:r>
            <a:endParaRPr lang="en-US" sz="3200" dirty="0"/>
          </a:p>
        </p:txBody>
      </p:sp>
      <p:graphicFrame>
        <p:nvGraphicFramePr>
          <p:cNvPr id="6" name="Content Placeholder 5"/>
          <p:cNvGraphicFramePr>
            <a:graphicFrameLocks noGrp="1" noChangeAspect="1"/>
          </p:cNvGraphicFramePr>
          <p:nvPr>
            <p:ph sz="half" idx="4294967295"/>
            <p:extLst>
              <p:ext uri="{D42A27DB-BD31-4B8C-83A1-F6EECF244321}">
                <p14:modId xmlns:p14="http://schemas.microsoft.com/office/powerpoint/2010/main" val="1624831937"/>
              </p:ext>
            </p:extLst>
          </p:nvPr>
        </p:nvGraphicFramePr>
        <p:xfrm>
          <a:off x="4288594" y="945351"/>
          <a:ext cx="3577112" cy="5754029"/>
        </p:xfrm>
        <a:graphic>
          <a:graphicData uri="http://schemas.openxmlformats.org/presentationml/2006/ole">
            <mc:AlternateContent xmlns:mc="http://schemas.openxmlformats.org/markup-compatibility/2006">
              <mc:Choice xmlns:v="urn:schemas-microsoft-com:vml" Requires="v">
                <p:oleObj spid="_x0000_s1031" name="Acrobat Document" r:id="rId3" imgW="6134100" imgH="9867787" progId="Acrobat.Document.2015">
                  <p:embed/>
                </p:oleObj>
              </mc:Choice>
              <mc:Fallback>
                <p:oleObj name="Acrobat Document" r:id="rId3" imgW="6134100" imgH="9867787" progId="Acrobat.Document.2015">
                  <p:embed/>
                  <p:pic>
                    <p:nvPicPr>
                      <p:cNvPr id="4" name="Object 3"/>
                      <p:cNvPicPr/>
                      <p:nvPr/>
                    </p:nvPicPr>
                    <p:blipFill>
                      <a:blip r:embed="rId4"/>
                      <a:stretch>
                        <a:fillRect/>
                      </a:stretch>
                    </p:blipFill>
                    <p:spPr>
                      <a:xfrm>
                        <a:off x="4288594" y="945351"/>
                        <a:ext cx="3577112" cy="5754029"/>
                      </a:xfrm>
                      <a:prstGeom prst="rect">
                        <a:avLst/>
                      </a:prstGeom>
                    </p:spPr>
                  </p:pic>
                </p:oleObj>
              </mc:Fallback>
            </mc:AlternateContent>
          </a:graphicData>
        </a:graphic>
      </p:graphicFrame>
    </p:spTree>
    <p:extLst>
      <p:ext uri="{BB962C8B-B14F-4D97-AF65-F5344CB8AC3E}">
        <p14:creationId xmlns:p14="http://schemas.microsoft.com/office/powerpoint/2010/main" val="7114828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600075"/>
          </a:xfrm>
        </p:spPr>
        <p:txBody>
          <a:bodyPr>
            <a:normAutofit/>
          </a:bodyPr>
          <a:lstStyle/>
          <a:p>
            <a:pPr algn="ctr"/>
            <a:r>
              <a:rPr lang="en-US" sz="2800" b="1" dirty="0"/>
              <a:t>HPC </a:t>
            </a:r>
            <a:r>
              <a:rPr lang="en-US" sz="2800" b="1" dirty="0" smtClean="0"/>
              <a:t>21-19    </a:t>
            </a:r>
            <a:r>
              <a:rPr lang="en-US" sz="2800" b="1" dirty="0"/>
              <a:t>328 HODGES ST – </a:t>
            </a:r>
            <a:r>
              <a:rPr lang="en-US" sz="2800" b="1" dirty="0" smtClean="0"/>
              <a:t>BRYANT – HARDY BOARD  PLANKS</a:t>
            </a:r>
            <a:endParaRPr lang="en-US" sz="2800" dirty="0"/>
          </a:p>
        </p:txBody>
      </p:sp>
      <p:graphicFrame>
        <p:nvGraphicFramePr>
          <p:cNvPr id="4" name="Object 3"/>
          <p:cNvGraphicFramePr>
            <a:graphicFrameLocks noChangeAspect="1"/>
          </p:cNvGraphicFramePr>
          <p:nvPr>
            <p:extLst>
              <p:ext uri="{D42A27DB-BD31-4B8C-83A1-F6EECF244321}">
                <p14:modId xmlns:p14="http://schemas.microsoft.com/office/powerpoint/2010/main" val="3083437710"/>
              </p:ext>
            </p:extLst>
          </p:nvPr>
        </p:nvGraphicFramePr>
        <p:xfrm>
          <a:off x="3479800" y="1135062"/>
          <a:ext cx="5994400" cy="5418138"/>
        </p:xfrm>
        <a:graphic>
          <a:graphicData uri="http://schemas.openxmlformats.org/presentationml/2006/ole">
            <mc:AlternateContent xmlns:mc="http://schemas.openxmlformats.org/markup-compatibility/2006">
              <mc:Choice xmlns:v="urn:schemas-microsoft-com:vml" Requires="v">
                <p:oleObj spid="_x0000_s2055" name="Acrobat Document" r:id="rId3" imgW="5857610" imgH="7572230" progId="Acrobat.Document.2015">
                  <p:embed/>
                </p:oleObj>
              </mc:Choice>
              <mc:Fallback>
                <p:oleObj name="Acrobat Document" r:id="rId3" imgW="5857610" imgH="7572230" progId="Acrobat.Document.2015">
                  <p:embed/>
                  <p:pic>
                    <p:nvPicPr>
                      <p:cNvPr id="0" name=""/>
                      <p:cNvPicPr/>
                      <p:nvPr/>
                    </p:nvPicPr>
                    <p:blipFill>
                      <a:blip r:embed="rId4"/>
                      <a:stretch>
                        <a:fillRect/>
                      </a:stretch>
                    </p:blipFill>
                    <p:spPr>
                      <a:xfrm>
                        <a:off x="3479800" y="1135062"/>
                        <a:ext cx="5994400" cy="5418138"/>
                      </a:xfrm>
                      <a:prstGeom prst="rect">
                        <a:avLst/>
                      </a:prstGeom>
                    </p:spPr>
                  </p:pic>
                </p:oleObj>
              </mc:Fallback>
            </mc:AlternateContent>
          </a:graphicData>
        </a:graphic>
      </p:graphicFrame>
    </p:spTree>
    <p:extLst>
      <p:ext uri="{BB962C8B-B14F-4D97-AF65-F5344CB8AC3E}">
        <p14:creationId xmlns:p14="http://schemas.microsoft.com/office/powerpoint/2010/main" val="41603754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95600" y="365125"/>
            <a:ext cx="5848350" cy="2412207"/>
          </a:xfrm>
        </p:spPr>
        <p:txBody>
          <a:bodyPr>
            <a:normAutofit/>
          </a:bodyPr>
          <a:lstStyle/>
          <a:p>
            <a:pPr algn="ctr"/>
            <a:r>
              <a:rPr lang="en-US" sz="3200" dirty="0" smtClean="0"/>
              <a:t>HPC 21-19</a:t>
            </a:r>
            <a:br>
              <a:rPr lang="en-US" sz="3200" dirty="0" smtClean="0"/>
            </a:br>
            <a:r>
              <a:rPr lang="en-US" sz="3200" dirty="0" smtClean="0"/>
              <a:t>328 HODGES ST</a:t>
            </a:r>
            <a:br>
              <a:rPr lang="en-US" sz="3200" dirty="0" smtClean="0"/>
            </a:br>
            <a:r>
              <a:rPr lang="en-US" sz="3200" dirty="0" smtClean="0"/>
              <a:t>HARDY BOARD SIDING </a:t>
            </a:r>
            <a:endParaRPr lang="en-US" sz="3200" dirty="0"/>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12371" t="9722" r="2312" b="15556"/>
          <a:stretch/>
        </p:blipFill>
        <p:spPr>
          <a:xfrm>
            <a:off x="403912" y="365125"/>
            <a:ext cx="2129737" cy="2412207"/>
          </a:xfrm>
          <a:prstGeom prst="rect">
            <a:avLst/>
          </a:prstGeom>
        </p:spPr>
      </p:pic>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12299" t="8750" r="1066" b="36666"/>
          <a:stretch/>
        </p:blipFill>
        <p:spPr>
          <a:xfrm>
            <a:off x="8991816" y="365125"/>
            <a:ext cx="2890838" cy="2352173"/>
          </a:xfrm>
          <a:prstGeom prst="rect">
            <a:avLst/>
          </a:prstGeo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12059" t="9305" r="10976" b="11806"/>
          <a:stretch/>
        </p:blipFill>
        <p:spPr>
          <a:xfrm>
            <a:off x="7886917" y="3256062"/>
            <a:ext cx="2352457" cy="3114675"/>
          </a:xfrm>
          <a:prstGeom prst="rect">
            <a:avLst/>
          </a:prstGeom>
        </p:spPr>
      </p:pic>
      <p:pic>
        <p:nvPicPr>
          <p:cNvPr id="11" name="Picture 10"/>
          <p:cNvPicPr>
            <a:picLocks noChangeAspect="1"/>
          </p:cNvPicPr>
          <p:nvPr/>
        </p:nvPicPr>
        <p:blipFill rotWithShape="1">
          <a:blip r:embed="rId5" cstate="print">
            <a:extLst>
              <a:ext uri="{28A0092B-C50C-407E-A947-70E740481C1C}">
                <a14:useLocalDpi xmlns:a14="http://schemas.microsoft.com/office/drawing/2010/main" val="0"/>
              </a:ext>
            </a:extLst>
          </a:blip>
          <a:srcRect l="12487" t="9861" r="12128" b="12361"/>
          <a:stretch/>
        </p:blipFill>
        <p:spPr>
          <a:xfrm>
            <a:off x="2645557" y="3256063"/>
            <a:ext cx="2326404" cy="3101873"/>
          </a:xfrm>
          <a:prstGeom prst="rect">
            <a:avLst/>
          </a:prstGeom>
        </p:spPr>
      </p:pic>
      <p:pic>
        <p:nvPicPr>
          <p:cNvPr id="12" name="Picture 11"/>
          <p:cNvPicPr>
            <a:picLocks noChangeAspect="1"/>
          </p:cNvPicPr>
          <p:nvPr/>
        </p:nvPicPr>
        <p:blipFill rotWithShape="1">
          <a:blip r:embed="rId6" cstate="print">
            <a:extLst>
              <a:ext uri="{28A0092B-C50C-407E-A947-70E740481C1C}">
                <a14:useLocalDpi xmlns:a14="http://schemas.microsoft.com/office/drawing/2010/main" val="0"/>
              </a:ext>
            </a:extLst>
          </a:blip>
          <a:srcRect l="11855" t="9167" r="11855" b="12778"/>
          <a:stretch/>
        </p:blipFill>
        <p:spPr>
          <a:xfrm>
            <a:off x="5049326" y="3256062"/>
            <a:ext cx="2340203" cy="3101873"/>
          </a:xfrm>
          <a:prstGeom prst="rect">
            <a:avLst/>
          </a:prstGeom>
        </p:spPr>
      </p:pic>
      <p:pic>
        <p:nvPicPr>
          <p:cNvPr id="13" name="Picture 12"/>
          <p:cNvPicPr>
            <a:picLocks noChangeAspect="1"/>
          </p:cNvPicPr>
          <p:nvPr/>
        </p:nvPicPr>
        <p:blipFill rotWithShape="1">
          <a:blip r:embed="rId7" cstate="print">
            <a:extLst>
              <a:ext uri="{28A0092B-C50C-407E-A947-70E740481C1C}">
                <a14:useLocalDpi xmlns:a14="http://schemas.microsoft.com/office/drawing/2010/main" val="0"/>
              </a:ext>
            </a:extLst>
          </a:blip>
          <a:srcRect l="12563" t="9445" r="11483" b="13750"/>
          <a:stretch/>
        </p:blipFill>
        <p:spPr>
          <a:xfrm>
            <a:off x="285244" y="3256064"/>
            <a:ext cx="2367071" cy="3101873"/>
          </a:xfrm>
          <a:prstGeom prst="rect">
            <a:avLst/>
          </a:prstGeom>
        </p:spPr>
      </p:pic>
    </p:spTree>
    <p:extLst>
      <p:ext uri="{BB962C8B-B14F-4D97-AF65-F5344CB8AC3E}">
        <p14:creationId xmlns:p14="http://schemas.microsoft.com/office/powerpoint/2010/main" val="314847089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dirty="0" smtClean="0"/>
              <a:t>HPC 21-19   328 </a:t>
            </a:r>
            <a:r>
              <a:rPr lang="en-US" sz="3200" dirty="0"/>
              <a:t>HODGES ST  -  NATHANIEL </a:t>
            </a:r>
            <a:r>
              <a:rPr lang="en-US" sz="3200" dirty="0" smtClean="0"/>
              <a:t>BRYANT </a:t>
            </a:r>
            <a:endParaRPr lang="en-US" sz="3200" dirty="0"/>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25694" t="36944" r="23728" b="36250"/>
          <a:stretch/>
        </p:blipFill>
        <p:spPr>
          <a:xfrm>
            <a:off x="7481887" y="4469606"/>
            <a:ext cx="2695575" cy="1838325"/>
          </a:xfrm>
          <a:prstGeom prst="rect">
            <a:avLst/>
          </a:prstGeom>
        </p:spPr>
      </p:pic>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21153" t="26805" r="19362" b="26389"/>
          <a:stretch/>
        </p:blipFill>
        <p:spPr>
          <a:xfrm>
            <a:off x="7467600" y="1850231"/>
            <a:ext cx="2495550" cy="2533134"/>
          </a:xfrm>
          <a:prstGeom prst="rect">
            <a:avLst/>
          </a:prstGeo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19947" t="17778" r="19408" b="17084"/>
          <a:stretch/>
        </p:blipFill>
        <p:spPr>
          <a:xfrm>
            <a:off x="385762" y="1850231"/>
            <a:ext cx="3209925" cy="4467225"/>
          </a:xfrm>
          <a:prstGeom prst="rect">
            <a:avLst/>
          </a:prstGeom>
        </p:spPr>
      </p:pic>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l="21386" t="17778" r="19061" b="17222"/>
          <a:stretch/>
        </p:blipFill>
        <p:spPr>
          <a:xfrm>
            <a:off x="3667125" y="1850231"/>
            <a:ext cx="3171825" cy="4457700"/>
          </a:xfrm>
          <a:prstGeom prst="rect">
            <a:avLst/>
          </a:prstGeom>
        </p:spPr>
      </p:pic>
    </p:spTree>
    <p:extLst>
      <p:ext uri="{BB962C8B-B14F-4D97-AF65-F5344CB8AC3E}">
        <p14:creationId xmlns:p14="http://schemas.microsoft.com/office/powerpoint/2010/main" val="65448658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614589"/>
          </a:xfrm>
        </p:spPr>
        <p:txBody>
          <a:bodyPr>
            <a:normAutofit/>
          </a:bodyPr>
          <a:lstStyle/>
          <a:p>
            <a:pPr algn="ctr"/>
            <a:r>
              <a:rPr lang="en-US" sz="3200" dirty="0" smtClean="0"/>
              <a:t>HPC 21-19   328 </a:t>
            </a:r>
            <a:r>
              <a:rPr lang="en-US" sz="3200" dirty="0"/>
              <a:t>HODGES ST  -  NATHANIEL BRYANT</a:t>
            </a: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20797" t="26429" r="20301" b="25226"/>
          <a:stretch/>
        </p:blipFill>
        <p:spPr>
          <a:xfrm>
            <a:off x="4846558" y="1690688"/>
            <a:ext cx="3138342" cy="3315494"/>
          </a:xfrm>
          <a:prstGeom prst="rect">
            <a:avLst/>
          </a:prstGeom>
        </p:spPr>
      </p:pic>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21700" t="18345" r="20000" b="17489"/>
          <a:stretch/>
        </p:blipFill>
        <p:spPr>
          <a:xfrm>
            <a:off x="8256362" y="1690688"/>
            <a:ext cx="3105150" cy="4400550"/>
          </a:xfrm>
          <a:prstGeom prst="rect">
            <a:avLst/>
          </a:prstGeo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20263" t="17485" r="19549" b="17875"/>
          <a:stretch/>
        </p:blipFill>
        <p:spPr>
          <a:xfrm>
            <a:off x="603436" y="1690688"/>
            <a:ext cx="3197039" cy="4471987"/>
          </a:xfrm>
          <a:prstGeom prst="rect">
            <a:avLst/>
          </a:prstGeom>
        </p:spPr>
      </p:pic>
    </p:spTree>
    <p:extLst>
      <p:ext uri="{BB962C8B-B14F-4D97-AF65-F5344CB8AC3E}">
        <p14:creationId xmlns:p14="http://schemas.microsoft.com/office/powerpoint/2010/main" val="159813994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857185"/>
          </a:xfrm>
        </p:spPr>
        <p:txBody>
          <a:bodyPr>
            <a:normAutofit/>
          </a:bodyPr>
          <a:lstStyle/>
          <a:p>
            <a:pPr algn="ctr"/>
            <a:r>
              <a:rPr lang="en-US" sz="3200" b="1" dirty="0"/>
              <a:t>HPC  </a:t>
            </a:r>
            <a:r>
              <a:rPr lang="en-US" sz="3200" b="1" dirty="0" smtClean="0"/>
              <a:t>21-24    625 MILL  ST -  HENRY DELGADO</a:t>
            </a:r>
            <a:endParaRPr lang="en-US" sz="3200" dirty="0"/>
          </a:p>
        </p:txBody>
      </p:sp>
      <p:sp>
        <p:nvSpPr>
          <p:cNvPr id="3" name="Rectangle 2"/>
          <p:cNvSpPr/>
          <p:nvPr/>
        </p:nvSpPr>
        <p:spPr>
          <a:xfrm>
            <a:off x="1996749" y="1654158"/>
            <a:ext cx="7977675" cy="5355312"/>
          </a:xfrm>
          <a:prstGeom prst="rect">
            <a:avLst/>
          </a:prstGeom>
        </p:spPr>
        <p:txBody>
          <a:bodyPr wrap="square">
            <a:spAutoFit/>
          </a:bodyPr>
          <a:lstStyle/>
          <a:p>
            <a:r>
              <a:rPr lang="en-US" dirty="0">
                <a:latin typeface="Calibri" panose="020F0502020204030204" pitchFamily="34" charset="0"/>
                <a:ea typeface="Times New Roman" panose="02020603050405020304" pitchFamily="18" charset="0"/>
              </a:rPr>
              <a:t> </a:t>
            </a:r>
            <a:endParaRPr lang="en-US" dirty="0">
              <a:latin typeface="Calibri" panose="020F0502020204030204" pitchFamily="34" charset="0"/>
              <a:ea typeface="Calibri" panose="020F0502020204030204" pitchFamily="34" charset="0"/>
            </a:endParaRPr>
          </a:p>
          <a:p>
            <a:r>
              <a:rPr lang="en-US" b="1" dirty="0"/>
              <a:t> </a:t>
            </a:r>
            <a:endParaRPr lang="en-US" dirty="0"/>
          </a:p>
          <a:p>
            <a:r>
              <a:rPr lang="en-US" b="1" dirty="0"/>
              <a:t>HPC </a:t>
            </a:r>
            <a:r>
              <a:rPr lang="en-US" b="1" dirty="0" smtClean="0"/>
              <a:t>21-24</a:t>
            </a:r>
            <a:r>
              <a:rPr lang="en-US" b="1" dirty="0"/>
              <a:t>		LAKE CHARLES ZONING ORDINANCE CO. </a:t>
            </a:r>
            <a:r>
              <a:rPr lang="en-US" b="1" dirty="0" smtClean="0"/>
              <a:t>10598</a:t>
            </a:r>
          </a:p>
          <a:p>
            <a:r>
              <a:rPr lang="en-US" b="1" dirty="0" smtClean="0"/>
              <a:t>APPLICANT</a:t>
            </a:r>
            <a:r>
              <a:rPr lang="en-US" b="1" dirty="0"/>
              <a:t>:		625 MILL  ST -  HENRY </a:t>
            </a:r>
            <a:r>
              <a:rPr lang="en-US" b="1" dirty="0" smtClean="0"/>
              <a:t>DELGADO</a:t>
            </a:r>
          </a:p>
          <a:p>
            <a:r>
              <a:rPr lang="en-US" b="1" dirty="0" smtClean="0"/>
              <a:t>SUBJECT</a:t>
            </a:r>
            <a:r>
              <a:rPr lang="en-US" b="1" dirty="0"/>
              <a:t>:		</a:t>
            </a:r>
            <a:r>
              <a:rPr lang="en-US" b="1" dirty="0" smtClean="0"/>
              <a:t>                 </a:t>
            </a:r>
            <a:r>
              <a:rPr lang="en-US" dirty="0" smtClean="0"/>
              <a:t>Applicant </a:t>
            </a:r>
            <a:r>
              <a:rPr lang="en-US" dirty="0"/>
              <a:t>is requesting a Certificate of Appropriateness (Section 5-307) (15) by the Historic Preservation Commission </a:t>
            </a:r>
            <a:r>
              <a:rPr lang="en-US" dirty="0" smtClean="0"/>
              <a:t>to replace lower existing siding with treated plywood, Tyvek, and hardy plank siding at </a:t>
            </a:r>
            <a:r>
              <a:rPr lang="en-US" b="1" dirty="0" smtClean="0"/>
              <a:t>625 MILL  ST </a:t>
            </a:r>
            <a:r>
              <a:rPr lang="en-US" b="1" dirty="0"/>
              <a:t>Neighborhood Zoning</a:t>
            </a:r>
            <a:endParaRPr lang="en-US" dirty="0"/>
          </a:p>
          <a:p>
            <a:r>
              <a:rPr lang="en-US" b="1" dirty="0"/>
              <a:t> </a:t>
            </a:r>
            <a:endParaRPr lang="en-US" dirty="0"/>
          </a:p>
          <a:p>
            <a:r>
              <a:rPr lang="en-US" b="1" dirty="0"/>
              <a:t>STAFF FINDINGS:  </a:t>
            </a:r>
            <a:r>
              <a:rPr lang="en-US" dirty="0"/>
              <a:t>The on-site and site plan reviews revealed that the applicant requests to include replacing all the windows in the home. The amount of windows that will be replaced will be 18. Three windows on front of house, five windows on one side of the house, seven windows on the other side of the house. Three windows on the back of the house.   Window world  product is the  400 DH Fusion Weld for all windows with Flat/Contoured grids that is very similar if not exact grids on the current windows.  </a:t>
            </a:r>
            <a:r>
              <a:rPr lang="en-US" b="1" dirty="0"/>
              <a:t>625 MILL STREET, Neighborhood Zoning.</a:t>
            </a:r>
            <a:endParaRPr lang="en-US" dirty="0"/>
          </a:p>
          <a:p>
            <a:endParaRPr lang="en-US" dirty="0" smtClean="0"/>
          </a:p>
          <a:p>
            <a:endParaRPr lang="en-US" dirty="0"/>
          </a:p>
          <a:p>
            <a:endParaRPr lang="en-US" dirty="0">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74075690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801202"/>
          </a:xfrm>
        </p:spPr>
        <p:txBody>
          <a:bodyPr>
            <a:normAutofit fontScale="90000"/>
          </a:bodyPr>
          <a:lstStyle/>
          <a:p>
            <a:pPr algn="ctr"/>
            <a:r>
              <a:rPr lang="en-US" sz="3200" b="1" dirty="0"/>
              <a:t>HPC  21-24    625 MILL  ST -  HENRY DELGADO</a:t>
            </a:r>
            <a:br>
              <a:rPr lang="en-US" sz="3200" b="1" dirty="0"/>
            </a:br>
            <a:r>
              <a:rPr lang="en-US" sz="3200" b="1" dirty="0" smtClean="0"/>
              <a:t>GIS MAP</a:t>
            </a:r>
            <a:endParaRPr lang="en-US" sz="3200" dirty="0"/>
          </a:p>
        </p:txBody>
      </p:sp>
      <p:pic>
        <p:nvPicPr>
          <p:cNvPr id="5" name="Content Placeholder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436914" y="1417661"/>
            <a:ext cx="4133462" cy="5360888"/>
          </a:xfrm>
        </p:spPr>
      </p:pic>
      <p:pic>
        <p:nvPicPr>
          <p:cNvPr id="6" name="Content Placeholder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643397" y="1486110"/>
            <a:ext cx="4030824" cy="5228029"/>
          </a:xfrm>
        </p:spPr>
      </p:pic>
    </p:spTree>
    <p:extLst>
      <p:ext uri="{BB962C8B-B14F-4D97-AF65-F5344CB8AC3E}">
        <p14:creationId xmlns:p14="http://schemas.microsoft.com/office/powerpoint/2010/main" val="1416057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847855"/>
          </a:xfrm>
        </p:spPr>
        <p:txBody>
          <a:bodyPr>
            <a:normAutofit fontScale="90000"/>
          </a:bodyPr>
          <a:lstStyle/>
          <a:p>
            <a:pPr algn="ctr"/>
            <a:r>
              <a:rPr lang="en-US" sz="3200" b="1" dirty="0"/>
              <a:t>HPC  21-24    625 MILL  ST -  HENRY DELGADO</a:t>
            </a:r>
            <a:br>
              <a:rPr lang="en-US" sz="3200" b="1" dirty="0"/>
            </a:br>
            <a:r>
              <a:rPr lang="en-US" sz="3200" b="1" dirty="0" smtClean="0"/>
              <a:t>GIS MAP</a:t>
            </a:r>
            <a:endParaRPr lang="en-US" sz="3200" dirty="0"/>
          </a:p>
        </p:txBody>
      </p:sp>
      <p:pic>
        <p:nvPicPr>
          <p:cNvPr id="5" name="Content Placeholder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502229" y="1511469"/>
            <a:ext cx="3797559" cy="4907308"/>
          </a:xfrm>
        </p:spPr>
      </p:pic>
      <p:pic>
        <p:nvPicPr>
          <p:cNvPr id="6" name="Content Placeholder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7012117" y="1511469"/>
            <a:ext cx="3886038" cy="5043873"/>
          </a:xfrm>
        </p:spPr>
      </p:pic>
    </p:spTree>
    <p:extLst>
      <p:ext uri="{BB962C8B-B14F-4D97-AF65-F5344CB8AC3E}">
        <p14:creationId xmlns:p14="http://schemas.microsoft.com/office/powerpoint/2010/main" val="25897536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00" y="214605"/>
            <a:ext cx="10515600" cy="737118"/>
          </a:xfrm>
        </p:spPr>
        <p:txBody>
          <a:bodyPr>
            <a:normAutofit fontScale="90000"/>
          </a:bodyPr>
          <a:lstStyle/>
          <a:p>
            <a:pPr algn="ctr"/>
            <a:r>
              <a:rPr lang="en-US" sz="3200" b="1" dirty="0"/>
              <a:t>HPC  21-24    625 MILL  ST -  HENRY </a:t>
            </a:r>
            <a:r>
              <a:rPr lang="en-US" sz="3200" b="1" dirty="0" smtClean="0"/>
              <a:t>DELGADO</a:t>
            </a:r>
            <a:r>
              <a:rPr lang="en-US" sz="3200" b="1" dirty="0"/>
              <a:t/>
            </a:r>
            <a:br>
              <a:rPr lang="en-US" sz="3200" b="1" dirty="0"/>
            </a:br>
            <a:r>
              <a:rPr lang="en-US" sz="3200" b="1" dirty="0" smtClean="0"/>
              <a:t>LETTER OF INTENT</a:t>
            </a:r>
            <a:endParaRPr lang="en-US" sz="3200" b="1" dirty="0"/>
          </a:p>
        </p:txBody>
      </p:sp>
      <p:pic>
        <p:nvPicPr>
          <p:cNvPr id="6" name="Content Placeholder 5"/>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418253" y="1400052"/>
            <a:ext cx="3692528" cy="4776911"/>
          </a:xfrm>
        </p:spPr>
      </p:pic>
      <p:pic>
        <p:nvPicPr>
          <p:cNvPr id="7" name="Content Placeholder 6"/>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rcRect l="9213" t="4615" r="23986" b="59188"/>
          <a:stretch/>
        </p:blipFill>
        <p:spPr>
          <a:xfrm>
            <a:off x="5654351" y="1212980"/>
            <a:ext cx="6195527" cy="3909526"/>
          </a:xfrm>
        </p:spPr>
      </p:pic>
    </p:spTree>
    <p:extLst>
      <p:ext uri="{BB962C8B-B14F-4D97-AF65-F5344CB8AC3E}">
        <p14:creationId xmlns:p14="http://schemas.microsoft.com/office/powerpoint/2010/main" val="22336671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941160"/>
          </a:xfrm>
        </p:spPr>
        <p:txBody>
          <a:bodyPr>
            <a:normAutofit fontScale="90000"/>
          </a:bodyPr>
          <a:lstStyle/>
          <a:p>
            <a:pPr algn="ctr"/>
            <a:r>
              <a:rPr lang="en-US" sz="3200" b="1" dirty="0"/>
              <a:t>HPC  21-24    625 MILL  ST -  HENRY </a:t>
            </a:r>
            <a:r>
              <a:rPr lang="en-US" sz="3200" b="1" dirty="0" smtClean="0"/>
              <a:t>DELGADO</a:t>
            </a:r>
            <a:br>
              <a:rPr lang="en-US" sz="3200" b="1" dirty="0" smtClean="0"/>
            </a:br>
            <a:r>
              <a:rPr lang="en-US" sz="3200" b="1" dirty="0" smtClean="0"/>
              <a:t>WINDOWS</a:t>
            </a:r>
            <a:endParaRPr lang="en-US" sz="3200" dirty="0"/>
          </a:p>
        </p:txBody>
      </p:sp>
      <p:pic>
        <p:nvPicPr>
          <p:cNvPr id="5" name="Content Placeholder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474238" y="1472541"/>
            <a:ext cx="3636586" cy="4704422"/>
          </a:xfrm>
        </p:spPr>
      </p:pic>
      <p:pic>
        <p:nvPicPr>
          <p:cNvPr id="6" name="Content Placeholder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7078674" y="1327648"/>
            <a:ext cx="3754167" cy="4849315"/>
          </a:xfrm>
        </p:spPr>
      </p:pic>
    </p:spTree>
    <p:extLst>
      <p:ext uri="{BB962C8B-B14F-4D97-AF65-F5344CB8AC3E}">
        <p14:creationId xmlns:p14="http://schemas.microsoft.com/office/powerpoint/2010/main" val="8242862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38200" y="365125"/>
            <a:ext cx="10515600" cy="848533"/>
          </a:xfrm>
        </p:spPr>
        <p:txBody>
          <a:bodyPr/>
          <a:lstStyle/>
          <a:p>
            <a:pPr algn="ctr"/>
            <a:r>
              <a:rPr lang="en-US" dirty="0" smtClean="0"/>
              <a:t>Historic Preservation Commission</a:t>
            </a:r>
            <a:endParaRPr lang="en-US" dirty="0"/>
          </a:p>
        </p:txBody>
      </p:sp>
      <p:sp>
        <p:nvSpPr>
          <p:cNvPr id="6" name="Content Placeholder 5"/>
          <p:cNvSpPr>
            <a:spLocks noGrp="1"/>
          </p:cNvSpPr>
          <p:nvPr>
            <p:ph idx="1"/>
          </p:nvPr>
        </p:nvSpPr>
        <p:spPr>
          <a:xfrm>
            <a:off x="838200" y="1404851"/>
            <a:ext cx="10515600" cy="4772112"/>
          </a:xfrm>
        </p:spPr>
        <p:txBody>
          <a:bodyPr/>
          <a:lstStyle/>
          <a:p>
            <a:pPr marL="0" indent="0">
              <a:buNone/>
            </a:pPr>
            <a:r>
              <a:rPr lang="en-US" dirty="0" smtClean="0"/>
              <a:t>ANY PERSON MAY SPEAK OR SUBMIT A WRITTEN STATEMENT FOR HEARING PURPOSES.  </a:t>
            </a:r>
          </a:p>
          <a:p>
            <a:pPr marL="0" indent="0">
              <a:buNone/>
            </a:pPr>
            <a:r>
              <a:rPr lang="en-US" dirty="0" smtClean="0"/>
              <a:t>THE APPLICATION AND SUPPORTING MATERIAL IS ON FILE AND OPEN FOR PUBLIC INSPECTION IN THE OFFICE OF ZONING AND LAND USE, </a:t>
            </a:r>
          </a:p>
          <a:p>
            <a:pPr marL="0" indent="0">
              <a:buNone/>
            </a:pPr>
            <a:r>
              <a:rPr lang="en-US" dirty="0" smtClean="0"/>
              <a:t>Location of the office is stated below:</a:t>
            </a:r>
          </a:p>
          <a:p>
            <a:pPr marL="0" indent="0">
              <a:buNone/>
            </a:pPr>
            <a:r>
              <a:rPr lang="en-US" sz="2000" dirty="0" smtClean="0"/>
              <a:t>7TH FLOOR OF LAKE CHARLES CITY HALL AT 326 PUJO STREET, LAKE CHARLES, LOUISIANA; OR, </a:t>
            </a:r>
          </a:p>
          <a:p>
            <a:pPr marL="0" indent="0">
              <a:buNone/>
            </a:pPr>
            <a:r>
              <a:rPr lang="en-US" sz="2000" dirty="0" smtClean="0"/>
              <a:t>MAIL TO THE CITY OF LAKE CHARLES, OFFICE OF ZONING &amp; LAND USE, P.O. BOX 900, LAKE CHARLES, LA 70602; OR </a:t>
            </a:r>
          </a:p>
          <a:p>
            <a:pPr marL="0" indent="0">
              <a:buNone/>
            </a:pPr>
            <a:r>
              <a:rPr lang="en-US" sz="2000" dirty="0" smtClean="0"/>
              <a:t>TELEPHONE: (337) 491-1542.  </a:t>
            </a:r>
          </a:p>
          <a:p>
            <a:endParaRPr lang="en-US" dirty="0"/>
          </a:p>
        </p:txBody>
      </p:sp>
    </p:spTree>
    <p:extLst>
      <p:ext uri="{BB962C8B-B14F-4D97-AF65-F5344CB8AC3E}">
        <p14:creationId xmlns:p14="http://schemas.microsoft.com/office/powerpoint/2010/main" val="282931553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978483"/>
          </a:xfrm>
        </p:spPr>
        <p:txBody>
          <a:bodyPr>
            <a:normAutofit/>
          </a:bodyPr>
          <a:lstStyle/>
          <a:p>
            <a:pPr algn="ctr"/>
            <a:r>
              <a:rPr lang="en-US" sz="3200" b="1" dirty="0"/>
              <a:t>HPC  21-24    625 MILL  ST -  HENRY DELGADO</a:t>
            </a:r>
            <a:br>
              <a:rPr lang="en-US" sz="3200" b="1" dirty="0"/>
            </a:br>
            <a:r>
              <a:rPr lang="en-US" sz="3200" b="1" dirty="0"/>
              <a:t>WINDOWS</a:t>
            </a:r>
            <a:endParaRPr lang="en-US" sz="3200" dirty="0"/>
          </a:p>
        </p:txBody>
      </p:sp>
      <p:pic>
        <p:nvPicPr>
          <p:cNvPr id="5" name="Content Placeholder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604865" y="1584244"/>
            <a:ext cx="3486851" cy="4511917"/>
          </a:xfrm>
        </p:spPr>
      </p:pic>
      <p:pic>
        <p:nvPicPr>
          <p:cNvPr id="6" name="Content Placeholder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rot="5400000">
            <a:off x="6662733" y="1446922"/>
            <a:ext cx="4430608" cy="4581412"/>
          </a:xfrm>
        </p:spPr>
      </p:pic>
    </p:spTree>
    <p:extLst>
      <p:ext uri="{BB962C8B-B14F-4D97-AF65-F5344CB8AC3E}">
        <p14:creationId xmlns:p14="http://schemas.microsoft.com/office/powerpoint/2010/main" val="19701672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791871"/>
          </a:xfrm>
        </p:spPr>
        <p:txBody>
          <a:bodyPr>
            <a:normAutofit fontScale="90000"/>
          </a:bodyPr>
          <a:lstStyle/>
          <a:p>
            <a:pPr algn="ctr"/>
            <a:r>
              <a:rPr lang="en-US" sz="3200" b="1" dirty="0"/>
              <a:t>HPC  21-24    625 MILL  ST -  HENRY DELGADO</a:t>
            </a:r>
            <a:br>
              <a:rPr lang="en-US" sz="3200" b="1" dirty="0"/>
            </a:br>
            <a:r>
              <a:rPr lang="en-US" sz="3200" b="1" dirty="0"/>
              <a:t>WINDOWS</a:t>
            </a:r>
            <a:endParaRPr lang="en-US" sz="3200" dirty="0"/>
          </a:p>
        </p:txBody>
      </p:sp>
      <p:pic>
        <p:nvPicPr>
          <p:cNvPr id="8" name="Content Placeholder 5"/>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930351" y="1341064"/>
            <a:ext cx="3789313" cy="4891999"/>
          </a:xfrm>
        </p:spPr>
      </p:pic>
      <p:pic>
        <p:nvPicPr>
          <p:cNvPr id="10" name="Content Placeholder 9"/>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718043" y="1379775"/>
            <a:ext cx="3740390" cy="4853288"/>
          </a:xfrm>
        </p:spPr>
      </p:pic>
    </p:spTree>
    <p:extLst>
      <p:ext uri="{BB962C8B-B14F-4D97-AF65-F5344CB8AC3E}">
        <p14:creationId xmlns:p14="http://schemas.microsoft.com/office/powerpoint/2010/main" val="25533219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38200" y="365125"/>
            <a:ext cx="10515600" cy="735887"/>
          </a:xfrm>
        </p:spPr>
        <p:txBody>
          <a:bodyPr>
            <a:normAutofit fontScale="90000"/>
          </a:bodyPr>
          <a:lstStyle/>
          <a:p>
            <a:pPr algn="ctr"/>
            <a:r>
              <a:rPr lang="en-US" sz="3200" b="1" dirty="0"/>
              <a:t>HPC  21-24    625 MILL  ST -  HENRY DELGADO</a:t>
            </a:r>
            <a:br>
              <a:rPr lang="en-US" sz="3200" b="1" dirty="0"/>
            </a:br>
            <a:r>
              <a:rPr lang="en-US" sz="3200" b="1" dirty="0"/>
              <a:t>WINDOWS</a:t>
            </a:r>
            <a:endParaRPr lang="en-US" sz="3200" dirty="0"/>
          </a:p>
        </p:txBody>
      </p:sp>
      <p:pic>
        <p:nvPicPr>
          <p:cNvPr id="8" name="Content Placeholder 7"/>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rot="16200000">
            <a:off x="941577" y="736304"/>
            <a:ext cx="4538261" cy="5876330"/>
          </a:xfrm>
        </p:spPr>
      </p:pic>
      <p:pic>
        <p:nvPicPr>
          <p:cNvPr id="9" name="Content Placeholder 8"/>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652728" y="1265984"/>
            <a:ext cx="3788786" cy="4910979"/>
          </a:xfrm>
        </p:spPr>
      </p:pic>
    </p:spTree>
    <p:extLst>
      <p:ext uri="{BB962C8B-B14F-4D97-AF65-F5344CB8AC3E}">
        <p14:creationId xmlns:p14="http://schemas.microsoft.com/office/powerpoint/2010/main" val="40350519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847855"/>
          </a:xfrm>
        </p:spPr>
        <p:txBody>
          <a:bodyPr>
            <a:normAutofit fontScale="90000"/>
          </a:bodyPr>
          <a:lstStyle/>
          <a:p>
            <a:pPr algn="ctr"/>
            <a:r>
              <a:rPr lang="en-US" sz="3200" b="1" dirty="0"/>
              <a:t>HPC  21-24    625 MILL  ST -  HENRY DELGADO</a:t>
            </a:r>
            <a:br>
              <a:rPr lang="en-US" sz="3200" b="1" dirty="0"/>
            </a:br>
            <a:r>
              <a:rPr lang="en-US" sz="3200" b="1" dirty="0" smtClean="0"/>
              <a:t>HOME /WINDOWS</a:t>
            </a:r>
            <a:endParaRPr lang="en-US" sz="3200" dirty="0"/>
          </a:p>
        </p:txBody>
      </p:sp>
      <p:pic>
        <p:nvPicPr>
          <p:cNvPr id="7" name="Content Placeholder 6"/>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770665" y="1613275"/>
            <a:ext cx="3855694" cy="5002227"/>
          </a:xfrm>
        </p:spPr>
      </p:pic>
      <p:pic>
        <p:nvPicPr>
          <p:cNvPr id="8" name="Content Placeholder 7"/>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529857" y="1537926"/>
            <a:ext cx="3907416" cy="5077576"/>
          </a:xfrm>
        </p:spPr>
      </p:pic>
    </p:spTree>
    <p:extLst>
      <p:ext uri="{BB962C8B-B14F-4D97-AF65-F5344CB8AC3E}">
        <p14:creationId xmlns:p14="http://schemas.microsoft.com/office/powerpoint/2010/main" val="35627989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773210"/>
          </a:xfrm>
        </p:spPr>
        <p:txBody>
          <a:bodyPr>
            <a:normAutofit fontScale="90000"/>
          </a:bodyPr>
          <a:lstStyle/>
          <a:p>
            <a:pPr algn="ctr"/>
            <a:r>
              <a:rPr lang="en-US" sz="3200" b="1" dirty="0"/>
              <a:t>HPC  21-24    625 MILL  ST -  HENRY DELGADO</a:t>
            </a:r>
            <a:br>
              <a:rPr lang="en-US" sz="3200" b="1" dirty="0"/>
            </a:br>
            <a:r>
              <a:rPr lang="en-US" sz="3200" b="1" dirty="0"/>
              <a:t>HOME /WINDOWS</a:t>
            </a:r>
            <a:endParaRPr lang="en-US" sz="3200" dirty="0"/>
          </a:p>
        </p:txBody>
      </p:sp>
      <p:pic>
        <p:nvPicPr>
          <p:cNvPr id="5" name="Content Placeholder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707575" y="1494996"/>
            <a:ext cx="3760164" cy="4857703"/>
          </a:xfrm>
        </p:spPr>
      </p:pic>
      <p:pic>
        <p:nvPicPr>
          <p:cNvPr id="6" name="Content Placeholder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634067" y="1446798"/>
            <a:ext cx="3829286" cy="4954098"/>
          </a:xfrm>
        </p:spPr>
      </p:pic>
    </p:spTree>
    <p:extLst>
      <p:ext uri="{BB962C8B-B14F-4D97-AF65-F5344CB8AC3E}">
        <p14:creationId xmlns:p14="http://schemas.microsoft.com/office/powerpoint/2010/main" val="23528825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763879"/>
          </a:xfrm>
        </p:spPr>
        <p:txBody>
          <a:bodyPr>
            <a:normAutofit fontScale="90000"/>
          </a:bodyPr>
          <a:lstStyle/>
          <a:p>
            <a:pPr algn="ctr"/>
            <a:r>
              <a:rPr lang="en-US" sz="3200" b="1" dirty="0"/>
              <a:t>HPC  21-24    625 MILL  ST -  HENRY DELGADO</a:t>
            </a:r>
            <a:br>
              <a:rPr lang="en-US" sz="3200" b="1" dirty="0"/>
            </a:br>
            <a:r>
              <a:rPr lang="en-US" sz="3200" b="1" dirty="0"/>
              <a:t>HOME /WINDOWS</a:t>
            </a:r>
            <a:endParaRPr lang="en-US" sz="3200" dirty="0"/>
          </a:p>
        </p:txBody>
      </p:sp>
      <p:pic>
        <p:nvPicPr>
          <p:cNvPr id="5" name="Content Placeholder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483568" y="1486022"/>
            <a:ext cx="3965510" cy="5127054"/>
          </a:xfrm>
        </p:spPr>
      </p:pic>
      <p:pic>
        <p:nvPicPr>
          <p:cNvPr id="6" name="Content Placeholder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531429" y="1419444"/>
            <a:ext cx="4096138" cy="5288655"/>
          </a:xfrm>
        </p:spPr>
      </p:pic>
    </p:spTree>
    <p:extLst>
      <p:ext uri="{BB962C8B-B14F-4D97-AF65-F5344CB8AC3E}">
        <p14:creationId xmlns:p14="http://schemas.microsoft.com/office/powerpoint/2010/main" val="40927799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782540"/>
          </a:xfrm>
        </p:spPr>
        <p:txBody>
          <a:bodyPr>
            <a:normAutofit fontScale="90000"/>
          </a:bodyPr>
          <a:lstStyle/>
          <a:p>
            <a:pPr algn="ctr"/>
            <a:r>
              <a:rPr lang="en-US" sz="3200" b="1" dirty="0"/>
              <a:t>HPC  21-24    625 MILL  ST -  HENRY DELGADO</a:t>
            </a:r>
            <a:br>
              <a:rPr lang="en-US" sz="3200" b="1" dirty="0"/>
            </a:br>
            <a:r>
              <a:rPr lang="en-US" sz="3200" b="1" dirty="0"/>
              <a:t>HOME /WINDOWS</a:t>
            </a:r>
            <a:endParaRPr lang="en-US" sz="3200" dirty="0"/>
          </a:p>
        </p:txBody>
      </p:sp>
      <p:pic>
        <p:nvPicPr>
          <p:cNvPr id="5" name="Content Placeholder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492899" y="1347797"/>
            <a:ext cx="4189444" cy="5408103"/>
          </a:xfrm>
        </p:spPr>
      </p:pic>
      <p:pic>
        <p:nvPicPr>
          <p:cNvPr id="6" name="Content Placeholder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755363" y="1416709"/>
            <a:ext cx="4096139" cy="5273274"/>
          </a:xfrm>
        </p:spPr>
      </p:pic>
    </p:spTree>
    <p:extLst>
      <p:ext uri="{BB962C8B-B14F-4D97-AF65-F5344CB8AC3E}">
        <p14:creationId xmlns:p14="http://schemas.microsoft.com/office/powerpoint/2010/main" val="40016194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894508"/>
          </a:xfrm>
        </p:spPr>
        <p:txBody>
          <a:bodyPr>
            <a:normAutofit fontScale="90000"/>
          </a:bodyPr>
          <a:lstStyle/>
          <a:p>
            <a:pPr algn="ctr"/>
            <a:r>
              <a:rPr lang="en-US" sz="3200" b="1" dirty="0"/>
              <a:t>HPC  21-24    625 MILL  ST -  HENRY DELGADO</a:t>
            </a:r>
            <a:br>
              <a:rPr lang="en-US" sz="3200" b="1" dirty="0"/>
            </a:br>
            <a:r>
              <a:rPr lang="en-US" sz="3200" b="1" dirty="0"/>
              <a:t>HOME /WINDOWS</a:t>
            </a:r>
            <a:endParaRPr lang="en-US" sz="3200" dirty="0"/>
          </a:p>
        </p:txBody>
      </p:sp>
      <p:pic>
        <p:nvPicPr>
          <p:cNvPr id="5" name="Content Placeholder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334278" y="1391573"/>
            <a:ext cx="4152121" cy="5360936"/>
          </a:xfrm>
        </p:spPr>
      </p:pic>
      <p:pic>
        <p:nvPicPr>
          <p:cNvPr id="6" name="Content Placeholder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690049" y="1391573"/>
            <a:ext cx="4127525" cy="5327778"/>
          </a:xfrm>
        </p:spPr>
      </p:pic>
    </p:spTree>
    <p:extLst>
      <p:ext uri="{BB962C8B-B14F-4D97-AF65-F5344CB8AC3E}">
        <p14:creationId xmlns:p14="http://schemas.microsoft.com/office/powerpoint/2010/main" val="34941355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847855"/>
          </a:xfrm>
        </p:spPr>
        <p:txBody>
          <a:bodyPr>
            <a:normAutofit fontScale="90000"/>
          </a:bodyPr>
          <a:lstStyle/>
          <a:p>
            <a:pPr algn="ctr"/>
            <a:r>
              <a:rPr lang="en-US" sz="3200" b="1" dirty="0"/>
              <a:t>HPC  21-24    625 MILL  ST -  HENRY DELGADO</a:t>
            </a:r>
            <a:br>
              <a:rPr lang="en-US" sz="3200" b="1" dirty="0"/>
            </a:br>
            <a:r>
              <a:rPr lang="en-US" sz="3200" b="1" dirty="0"/>
              <a:t>HOME /WINDOWS</a:t>
            </a:r>
            <a:endParaRPr lang="en-US" sz="3200" dirty="0"/>
          </a:p>
        </p:txBody>
      </p:sp>
      <p:pic>
        <p:nvPicPr>
          <p:cNvPr id="5" name="Content Placeholder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240971" y="1598854"/>
            <a:ext cx="3873779" cy="4999589"/>
          </a:xfrm>
        </p:spPr>
      </p:pic>
      <p:pic>
        <p:nvPicPr>
          <p:cNvPr id="6" name="Content Placeholder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876662" y="1556449"/>
            <a:ext cx="3881534" cy="5030778"/>
          </a:xfrm>
        </p:spPr>
      </p:pic>
    </p:spTree>
    <p:extLst>
      <p:ext uri="{BB962C8B-B14F-4D97-AF65-F5344CB8AC3E}">
        <p14:creationId xmlns:p14="http://schemas.microsoft.com/office/powerpoint/2010/main" val="34952501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Next Regular meeting date </a:t>
            </a:r>
            <a:br>
              <a:rPr lang="en-US" dirty="0" smtClean="0"/>
            </a:br>
            <a:r>
              <a:rPr lang="en-US" dirty="0" smtClean="0"/>
              <a:t>December 20, 2021</a:t>
            </a:r>
            <a:endParaRPr lang="en-US" dirty="0"/>
          </a:p>
        </p:txBody>
      </p:sp>
    </p:spTree>
    <p:extLst>
      <p:ext uri="{BB962C8B-B14F-4D97-AF65-F5344CB8AC3E}">
        <p14:creationId xmlns:p14="http://schemas.microsoft.com/office/powerpoint/2010/main" val="41300042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Criteria for Approval of a Certificate of Appropriateness</a:t>
            </a:r>
            <a:endParaRPr lang="en-US" dirty="0"/>
          </a:p>
        </p:txBody>
      </p:sp>
      <p:sp>
        <p:nvSpPr>
          <p:cNvPr id="3" name="Content Placeholder 2"/>
          <p:cNvSpPr>
            <a:spLocks noGrp="1"/>
          </p:cNvSpPr>
          <p:nvPr>
            <p:ph idx="1"/>
          </p:nvPr>
        </p:nvSpPr>
        <p:spPr/>
        <p:txBody>
          <a:bodyPr/>
          <a:lstStyle/>
          <a:p>
            <a:pPr marL="0" lvl="0" indent="0">
              <a:lnSpc>
                <a:spcPct val="100000"/>
              </a:lnSpc>
              <a:spcBef>
                <a:spcPct val="20000"/>
              </a:spcBef>
              <a:buNone/>
            </a:pPr>
            <a:r>
              <a:rPr lang="en-US" sz="3200" dirty="0">
                <a:solidFill>
                  <a:prstClr val="black"/>
                </a:solidFill>
              </a:rPr>
              <a:t>In considering an application for a Certificate of Appropriateness, the Historic Preservation Commission shall be guided by any adopted design guidelines, and where applicable, the Secretary of the Interior's Standards for Rehabilitation of Historic Buildings. </a:t>
            </a:r>
          </a:p>
          <a:p>
            <a:pPr marL="0" lvl="0" indent="0">
              <a:lnSpc>
                <a:spcPct val="100000"/>
              </a:lnSpc>
              <a:spcBef>
                <a:spcPct val="20000"/>
              </a:spcBef>
              <a:buNone/>
            </a:pPr>
            <a:r>
              <a:rPr lang="en-US" sz="3200" dirty="0">
                <a:solidFill>
                  <a:prstClr val="black"/>
                </a:solidFill>
              </a:rPr>
              <a:t>These documents shall be made available to the property owners of historic landmarks or within historic districts.</a:t>
            </a:r>
          </a:p>
          <a:p>
            <a:endParaRPr lang="en-US" dirty="0"/>
          </a:p>
        </p:txBody>
      </p:sp>
    </p:spTree>
    <p:extLst>
      <p:ext uri="{BB962C8B-B14F-4D97-AF65-F5344CB8AC3E}">
        <p14:creationId xmlns:p14="http://schemas.microsoft.com/office/powerpoint/2010/main" val="141194137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399985"/>
          </a:xfrm>
        </p:spPr>
        <p:txBody>
          <a:bodyPr>
            <a:noAutofit/>
          </a:bodyPr>
          <a:lstStyle/>
          <a:p>
            <a:pPr algn="ctr"/>
            <a:r>
              <a:rPr lang="en-US" sz="3200" b="1" dirty="0" smtClean="0"/>
              <a:t>2022 HPC MEETING SCHEDULE </a:t>
            </a:r>
            <a:endParaRPr lang="en-US" sz="3200" b="1" dirty="0"/>
          </a:p>
        </p:txBody>
      </p:sp>
      <p:sp>
        <p:nvSpPr>
          <p:cNvPr id="3" name="Content Placeholder 2"/>
          <p:cNvSpPr>
            <a:spLocks noGrp="1"/>
          </p:cNvSpPr>
          <p:nvPr>
            <p:ph idx="1"/>
          </p:nvPr>
        </p:nvSpPr>
        <p:spPr>
          <a:xfrm>
            <a:off x="838200" y="830424"/>
            <a:ext cx="10515600" cy="5663682"/>
          </a:xfrm>
        </p:spPr>
        <p:txBody>
          <a:bodyPr>
            <a:normAutofit/>
          </a:bodyPr>
          <a:lstStyle/>
          <a:p>
            <a:pPr marL="0" indent="0">
              <a:buNone/>
            </a:pPr>
            <a:endParaRPr lang="en-US" sz="2000" dirty="0" smtClean="0"/>
          </a:p>
          <a:p>
            <a:pPr marL="0" indent="0">
              <a:buNone/>
            </a:pPr>
            <a:r>
              <a:rPr lang="en-US" sz="2000" dirty="0" smtClean="0"/>
              <a:t>JANUARY 18, 2022	</a:t>
            </a:r>
            <a:r>
              <a:rPr lang="en-US" sz="2000" dirty="0" smtClean="0">
                <a:solidFill>
                  <a:schemeClr val="accent4">
                    <a:lumMod val="40000"/>
                    <a:lumOff val="60000"/>
                  </a:schemeClr>
                </a:solidFill>
              </a:rPr>
              <a:t>	</a:t>
            </a:r>
            <a:r>
              <a:rPr lang="en-US" sz="2000" dirty="0" smtClean="0">
                <a:solidFill>
                  <a:srgbClr val="FF0000"/>
                </a:solidFill>
              </a:rPr>
              <a:t>TUESDAY </a:t>
            </a:r>
          </a:p>
          <a:p>
            <a:pPr marL="0" indent="0">
              <a:buNone/>
            </a:pPr>
            <a:r>
              <a:rPr lang="en-US" sz="2000" dirty="0" smtClean="0"/>
              <a:t>FEBRUARY 21, 2022		MONDAY</a:t>
            </a:r>
          </a:p>
          <a:p>
            <a:pPr marL="0" indent="0">
              <a:buNone/>
            </a:pPr>
            <a:r>
              <a:rPr lang="en-US" sz="2000" dirty="0" smtClean="0"/>
              <a:t>MARCH 21, 2022			MONDAY </a:t>
            </a:r>
          </a:p>
          <a:p>
            <a:pPr marL="0" indent="0">
              <a:buNone/>
            </a:pPr>
            <a:r>
              <a:rPr lang="en-US" sz="2000" dirty="0" smtClean="0"/>
              <a:t>APRIL 18, 2022			MONDAY</a:t>
            </a:r>
          </a:p>
          <a:p>
            <a:pPr marL="0" indent="0">
              <a:buNone/>
            </a:pPr>
            <a:r>
              <a:rPr lang="en-US" sz="2000" dirty="0" smtClean="0"/>
              <a:t>MAY 16, 2022			MONDAY</a:t>
            </a:r>
          </a:p>
          <a:p>
            <a:pPr marL="0" indent="0">
              <a:buNone/>
            </a:pPr>
            <a:r>
              <a:rPr lang="en-US" sz="2000" dirty="0" smtClean="0"/>
              <a:t>JUNE 20, 2022			MONDAY</a:t>
            </a:r>
          </a:p>
          <a:p>
            <a:pPr marL="0" indent="0">
              <a:buNone/>
            </a:pPr>
            <a:r>
              <a:rPr lang="en-US" sz="2000" dirty="0" smtClean="0"/>
              <a:t>JULY 18, 2022			MONDAY</a:t>
            </a:r>
          </a:p>
          <a:p>
            <a:pPr marL="0" indent="0">
              <a:buNone/>
            </a:pPr>
            <a:r>
              <a:rPr lang="en-US" sz="2000" dirty="0" smtClean="0"/>
              <a:t>AUGUST 15, 2022			MONDAY</a:t>
            </a:r>
          </a:p>
          <a:p>
            <a:pPr marL="0" indent="0">
              <a:buNone/>
            </a:pPr>
            <a:r>
              <a:rPr lang="en-US" sz="2000" dirty="0" smtClean="0"/>
              <a:t>SEPTEMBER 19, 2022		MONDAY</a:t>
            </a:r>
          </a:p>
          <a:p>
            <a:pPr marL="0" indent="0">
              <a:buNone/>
            </a:pPr>
            <a:r>
              <a:rPr lang="en-US" sz="2000" dirty="0" smtClean="0"/>
              <a:t>OCTOBER 17, 2022		MONDAY</a:t>
            </a:r>
          </a:p>
          <a:p>
            <a:pPr marL="0" indent="0">
              <a:buNone/>
            </a:pPr>
            <a:r>
              <a:rPr lang="en-US" sz="2000" dirty="0" smtClean="0"/>
              <a:t>NOVEMBER 21, 2022		MONDAY</a:t>
            </a:r>
          </a:p>
          <a:p>
            <a:pPr marL="0" indent="0">
              <a:buNone/>
            </a:pPr>
            <a:r>
              <a:rPr lang="en-US" sz="2000" dirty="0" smtClean="0"/>
              <a:t>DECEMBER 19, 2022		MONDAY</a:t>
            </a:r>
          </a:p>
          <a:p>
            <a:pPr marL="0" indent="0">
              <a:buNone/>
            </a:pPr>
            <a:endParaRPr lang="en-US" sz="2000" dirty="0"/>
          </a:p>
        </p:txBody>
      </p:sp>
    </p:spTree>
    <p:extLst>
      <p:ext uri="{BB962C8B-B14F-4D97-AF65-F5344CB8AC3E}">
        <p14:creationId xmlns:p14="http://schemas.microsoft.com/office/powerpoint/2010/main" val="28680983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989850"/>
          </a:xfrm>
        </p:spPr>
        <p:txBody>
          <a:bodyPr/>
          <a:lstStyle/>
          <a:p>
            <a:pPr algn="ctr"/>
            <a:r>
              <a:rPr lang="en-US" dirty="0">
                <a:solidFill>
                  <a:prstClr val="black"/>
                </a:solidFill>
                <a:latin typeface="Calibri"/>
              </a:rPr>
              <a:t>Appeals to City Council</a:t>
            </a:r>
            <a:endParaRPr lang="en-US" dirty="0"/>
          </a:p>
        </p:txBody>
      </p:sp>
      <p:sp>
        <p:nvSpPr>
          <p:cNvPr id="3" name="Content Placeholder 2"/>
          <p:cNvSpPr>
            <a:spLocks noGrp="1"/>
          </p:cNvSpPr>
          <p:nvPr>
            <p:ph idx="1"/>
          </p:nvPr>
        </p:nvSpPr>
        <p:spPr>
          <a:xfrm>
            <a:off x="838200" y="1562793"/>
            <a:ext cx="10515600" cy="4614170"/>
          </a:xfrm>
        </p:spPr>
        <p:txBody>
          <a:bodyPr/>
          <a:lstStyle/>
          <a:p>
            <a:r>
              <a:rPr lang="en-US" dirty="0"/>
              <a:t>An applicant for a Certificate of Appropriateness, or any City Council member, dissatisfied with the action of the Historic Preservation Commission relating to the issuance or denial of a Certificate of Appropriateness shall have the right to appeal to the City Council within 15 days after receipt of notification of such action. </a:t>
            </a:r>
          </a:p>
          <a:p>
            <a:r>
              <a:rPr lang="en-US" dirty="0"/>
              <a:t>The City Council shall give notice, follow publication procedures, hold hearings, and make its decision in the same manner as provided in the general zoning ordinance of the city. In hearing an appeal, the City Council shall determine whether the proposed work is consistent with the regulations, standards, and design guidelines contained in this Ordinance.</a:t>
            </a:r>
          </a:p>
        </p:txBody>
      </p:sp>
    </p:spTree>
    <p:extLst>
      <p:ext uri="{BB962C8B-B14F-4D97-AF65-F5344CB8AC3E}">
        <p14:creationId xmlns:p14="http://schemas.microsoft.com/office/powerpoint/2010/main" val="204723870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86613"/>
            <a:ext cx="10515600" cy="858418"/>
          </a:xfrm>
        </p:spPr>
        <p:txBody>
          <a:bodyPr>
            <a:normAutofit fontScale="90000"/>
          </a:bodyPr>
          <a:lstStyle/>
          <a:p>
            <a:pPr algn="ctr"/>
            <a:r>
              <a:rPr lang="en-US" b="1" dirty="0"/>
              <a:t>Additional reports and design review updates:</a:t>
            </a:r>
            <a:r>
              <a:rPr lang="en-US" dirty="0"/>
              <a:t/>
            </a:r>
            <a:br>
              <a:rPr lang="en-US" dirty="0"/>
            </a:br>
            <a:endParaRPr lang="en-US" sz="3200" dirty="0"/>
          </a:p>
        </p:txBody>
      </p:sp>
      <p:sp>
        <p:nvSpPr>
          <p:cNvPr id="3" name="Content Placeholder 2"/>
          <p:cNvSpPr>
            <a:spLocks noGrp="1"/>
          </p:cNvSpPr>
          <p:nvPr>
            <p:ph idx="1"/>
          </p:nvPr>
        </p:nvSpPr>
        <p:spPr>
          <a:xfrm>
            <a:off x="1034143" y="1368425"/>
            <a:ext cx="10515600" cy="4351338"/>
          </a:xfrm>
        </p:spPr>
        <p:txBody>
          <a:bodyPr/>
          <a:lstStyle/>
          <a:p>
            <a:r>
              <a:rPr lang="en-US" b="1" dirty="0"/>
              <a:t>HPC 21-02    </a:t>
            </a:r>
            <a:r>
              <a:rPr lang="en-US" dirty="0"/>
              <a:t>1911 City Hall – Randy Goodloe AIA	  Updates for the Storm Repairs</a:t>
            </a:r>
          </a:p>
          <a:p>
            <a:r>
              <a:rPr lang="en-US" b="1" dirty="0"/>
              <a:t>HPC 21-01    </a:t>
            </a:r>
            <a:r>
              <a:rPr lang="en-US" dirty="0"/>
              <a:t>Central School – Randy Goodloe AIA  Updates for the Storm Repairs</a:t>
            </a:r>
          </a:p>
          <a:p>
            <a:r>
              <a:rPr lang="en-US" b="1" dirty="0"/>
              <a:t>MATT YOUNG </a:t>
            </a:r>
            <a:r>
              <a:rPr lang="en-US" dirty="0"/>
              <a:t>– Programs @ 1911 City Hall</a:t>
            </a:r>
          </a:p>
          <a:p>
            <a:r>
              <a:rPr lang="en-US" b="1" dirty="0" smtClean="0"/>
              <a:t>CLG  </a:t>
            </a:r>
            <a:r>
              <a:rPr lang="en-US" b="1" dirty="0"/>
              <a:t>Grant</a:t>
            </a:r>
            <a:r>
              <a:rPr lang="en-US" dirty="0"/>
              <a:t> “Hurricane Harvey”  property  survey ,Sara Hahn of Coastal </a:t>
            </a:r>
            <a:r>
              <a:rPr lang="en-US" dirty="0" smtClean="0"/>
              <a:t>Environs. </a:t>
            </a:r>
            <a:r>
              <a:rPr lang="en-US" dirty="0"/>
              <a:t>Progress reports </a:t>
            </a:r>
          </a:p>
          <a:p>
            <a:endParaRPr lang="en-US" dirty="0"/>
          </a:p>
        </p:txBody>
      </p:sp>
    </p:spTree>
    <p:extLst>
      <p:ext uri="{BB962C8B-B14F-4D97-AF65-F5344CB8AC3E}">
        <p14:creationId xmlns:p14="http://schemas.microsoft.com/office/powerpoint/2010/main" val="9731519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Announcements</a:t>
            </a:r>
            <a:endParaRPr lang="en-US" dirty="0"/>
          </a:p>
        </p:txBody>
      </p:sp>
      <p:sp>
        <p:nvSpPr>
          <p:cNvPr id="3" name="Content Placeholder 2"/>
          <p:cNvSpPr>
            <a:spLocks noGrp="1"/>
          </p:cNvSpPr>
          <p:nvPr>
            <p:ph idx="1"/>
          </p:nvPr>
        </p:nvSpPr>
        <p:spPr/>
        <p:txBody>
          <a:bodyPr>
            <a:normAutofit/>
          </a:bodyPr>
          <a:lstStyle/>
          <a:p>
            <a:pPr lvl="0"/>
            <a:r>
              <a:rPr lang="en-US" sz="2400" dirty="0" smtClean="0"/>
              <a:t>NPS </a:t>
            </a:r>
            <a:r>
              <a:rPr lang="en-US" sz="2400" dirty="0"/>
              <a:t>LA CRT CLG “Harvey Grant” - Survey </a:t>
            </a:r>
            <a:r>
              <a:rPr lang="en-US" sz="2400" dirty="0" smtClean="0"/>
              <a:t>Update</a:t>
            </a:r>
            <a:r>
              <a:rPr lang="en-US" sz="2400" dirty="0"/>
              <a:t>:  Grant award  $100,000, SOI qualified consultant Sara Hahn  	of Coastal Environmental </a:t>
            </a:r>
          </a:p>
          <a:p>
            <a:r>
              <a:rPr lang="en-US" sz="2400" dirty="0"/>
              <a:t>CLG grant Digitization  </a:t>
            </a:r>
            <a:r>
              <a:rPr lang="en-US" sz="2400" dirty="0" smtClean="0"/>
              <a:t>Phase 2 awarded Will begin when contracted Est. Dec 2021</a:t>
            </a:r>
            <a:endParaRPr lang="en-US" sz="2400" dirty="0"/>
          </a:p>
          <a:p>
            <a:r>
              <a:rPr lang="en-US" sz="2400" dirty="0"/>
              <a:t>Overview of Hurricane recovery, property data and administrative </a:t>
            </a:r>
            <a:r>
              <a:rPr lang="en-US" sz="2400" dirty="0" smtClean="0"/>
              <a:t>reviews   </a:t>
            </a:r>
          </a:p>
          <a:p>
            <a:r>
              <a:rPr lang="en-US" sz="2400" dirty="0" smtClean="0"/>
              <a:t>Updates Central School –</a:t>
            </a:r>
          </a:p>
          <a:p>
            <a:r>
              <a:rPr lang="en-US" sz="2400" dirty="0" smtClean="0"/>
              <a:t>Updates 1911 Old City Hall – </a:t>
            </a:r>
          </a:p>
          <a:p>
            <a:endParaRPr lang="en-US" dirty="0"/>
          </a:p>
          <a:p>
            <a:endParaRPr lang="en-US" dirty="0"/>
          </a:p>
        </p:txBody>
      </p:sp>
    </p:spTree>
    <p:extLst>
      <p:ext uri="{BB962C8B-B14F-4D97-AF65-F5344CB8AC3E}">
        <p14:creationId xmlns:p14="http://schemas.microsoft.com/office/powerpoint/2010/main" val="278341696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071789"/>
          </a:xfrm>
        </p:spPr>
        <p:txBody>
          <a:bodyPr>
            <a:normAutofit/>
          </a:bodyPr>
          <a:lstStyle/>
          <a:p>
            <a:pPr algn="ctr"/>
            <a:r>
              <a:rPr lang="en-US" sz="3200" b="1" dirty="0"/>
              <a:t>HPC  </a:t>
            </a:r>
            <a:r>
              <a:rPr lang="en-US" sz="3200" b="1" dirty="0" smtClean="0"/>
              <a:t>21-19    328 HODGES -  </a:t>
            </a:r>
            <a:r>
              <a:rPr lang="en-US" sz="3200" b="1" dirty="0"/>
              <a:t>NATHANIEL BRYANT</a:t>
            </a:r>
            <a:endParaRPr lang="en-US" sz="3200" dirty="0"/>
          </a:p>
        </p:txBody>
      </p:sp>
      <p:sp>
        <p:nvSpPr>
          <p:cNvPr id="3" name="Rectangle 2"/>
          <p:cNvSpPr/>
          <p:nvPr/>
        </p:nvSpPr>
        <p:spPr>
          <a:xfrm>
            <a:off x="1333111" y="1579512"/>
            <a:ext cx="8472195" cy="3693319"/>
          </a:xfrm>
          <a:prstGeom prst="rect">
            <a:avLst/>
          </a:prstGeom>
        </p:spPr>
        <p:txBody>
          <a:bodyPr wrap="square">
            <a:spAutoFit/>
          </a:bodyPr>
          <a:lstStyle/>
          <a:p>
            <a:r>
              <a:rPr lang="en-US" dirty="0">
                <a:latin typeface="Calibri" panose="020F0502020204030204" pitchFamily="34" charset="0"/>
                <a:ea typeface="Times New Roman" panose="02020603050405020304" pitchFamily="18" charset="0"/>
              </a:rPr>
              <a:t> </a:t>
            </a:r>
            <a:endParaRPr lang="en-US" dirty="0">
              <a:latin typeface="Calibri" panose="020F0502020204030204" pitchFamily="34" charset="0"/>
              <a:ea typeface="Calibri" panose="020F0502020204030204" pitchFamily="34" charset="0"/>
            </a:endParaRPr>
          </a:p>
          <a:p>
            <a:r>
              <a:rPr lang="en-US" b="1" dirty="0"/>
              <a:t> </a:t>
            </a:r>
            <a:endParaRPr lang="en-US" dirty="0"/>
          </a:p>
          <a:p>
            <a:r>
              <a:rPr lang="en-US" b="1" dirty="0"/>
              <a:t>HPC 21-19		LAKE CHARLES ZONING ORDINANCE CO. 10598</a:t>
            </a:r>
            <a:endParaRPr lang="en-US" dirty="0"/>
          </a:p>
          <a:p>
            <a:r>
              <a:rPr lang="en-US" b="1" dirty="0"/>
              <a:t>APPLICANT:		328 HODGES STREET   	NATHANIEL BRYANT</a:t>
            </a:r>
            <a:endParaRPr lang="en-US" dirty="0"/>
          </a:p>
          <a:p>
            <a:r>
              <a:rPr lang="en-US" b="1" dirty="0"/>
              <a:t>SUBJECT:		</a:t>
            </a:r>
            <a:r>
              <a:rPr lang="en-US" dirty="0"/>
              <a:t>Applicant is requesting a Certificate of Appropriateness (Section 5-307) (15) by the Historic Preservation Commission </a:t>
            </a:r>
            <a:r>
              <a:rPr lang="en-US" dirty="0" smtClean="0"/>
              <a:t>to replace lower existing siding with treated plywood, Tyvek, and hardy plank siding at </a:t>
            </a:r>
            <a:r>
              <a:rPr lang="en-US" b="1" dirty="0" smtClean="0"/>
              <a:t>328 </a:t>
            </a:r>
            <a:r>
              <a:rPr lang="en-US" b="1" dirty="0"/>
              <a:t>HODGES ST. Neighborhood Zoning</a:t>
            </a:r>
            <a:endParaRPr lang="en-US" dirty="0"/>
          </a:p>
          <a:p>
            <a:r>
              <a:rPr lang="en-US" b="1" dirty="0"/>
              <a:t> </a:t>
            </a:r>
            <a:endParaRPr lang="en-US" dirty="0"/>
          </a:p>
          <a:p>
            <a:r>
              <a:rPr lang="en-US" b="1" dirty="0"/>
              <a:t>STAFF FINDINGS:  </a:t>
            </a:r>
            <a:r>
              <a:rPr lang="en-US" dirty="0"/>
              <a:t>The on-site and site plan reviews revealed that the applicant requests to replace lower existing siding with treated plywood, Tyvek, and hardy plank siding</a:t>
            </a:r>
          </a:p>
          <a:p>
            <a:r>
              <a:rPr lang="en-US" b="1" dirty="0"/>
              <a:t>328 HODGES ST. </a:t>
            </a:r>
            <a:r>
              <a:rPr lang="en-US" dirty="0"/>
              <a:t> </a:t>
            </a:r>
            <a:r>
              <a:rPr lang="en-US" b="1" dirty="0"/>
              <a:t>Neighborhood Zoning – Contributing Element</a:t>
            </a:r>
            <a:endParaRPr lang="en-US" dirty="0"/>
          </a:p>
          <a:p>
            <a:endParaRPr lang="en-US" dirty="0" smtClean="0"/>
          </a:p>
          <a:p>
            <a:endParaRPr lang="en-US" dirty="0"/>
          </a:p>
        </p:txBody>
      </p:sp>
    </p:spTree>
    <p:extLst>
      <p:ext uri="{BB962C8B-B14F-4D97-AF65-F5344CB8AC3E}">
        <p14:creationId xmlns:p14="http://schemas.microsoft.com/office/powerpoint/2010/main" val="113651137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b="1" dirty="0"/>
              <a:t>HPC  </a:t>
            </a:r>
            <a:r>
              <a:rPr lang="en-US" sz="3200" b="1" dirty="0" smtClean="0"/>
              <a:t>21-19    </a:t>
            </a:r>
            <a:r>
              <a:rPr lang="en-US" sz="3200" b="1" dirty="0"/>
              <a:t>328 HODGES -  NATHANIEL </a:t>
            </a:r>
            <a:r>
              <a:rPr lang="en-US" sz="3200" b="1" dirty="0" smtClean="0"/>
              <a:t>BRYANT</a:t>
            </a:r>
            <a:br>
              <a:rPr lang="en-US" sz="3200" b="1" dirty="0" smtClean="0"/>
            </a:br>
            <a:r>
              <a:rPr lang="en-US" sz="3200" b="1" dirty="0" smtClean="0"/>
              <a:t>GIS MAP</a:t>
            </a:r>
            <a:endParaRPr lang="en-US" sz="3200" dirty="0"/>
          </a:p>
        </p:txBody>
      </p:sp>
      <p:pic>
        <p:nvPicPr>
          <p:cNvPr id="5" name="Content Placeholder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567543" y="1584570"/>
            <a:ext cx="3537243" cy="4592393"/>
          </a:xfrm>
        </p:spPr>
      </p:pic>
      <p:pic>
        <p:nvPicPr>
          <p:cNvPr id="6" name="Content Placeholder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7081086" y="1825625"/>
            <a:ext cx="3363828" cy="4351338"/>
          </a:xfrm>
        </p:spPr>
      </p:pic>
    </p:spTree>
    <p:extLst>
      <p:ext uri="{BB962C8B-B14F-4D97-AF65-F5344CB8AC3E}">
        <p14:creationId xmlns:p14="http://schemas.microsoft.com/office/powerpoint/2010/main" val="11087321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866516"/>
          </a:xfrm>
        </p:spPr>
        <p:txBody>
          <a:bodyPr>
            <a:normAutofit fontScale="90000"/>
          </a:bodyPr>
          <a:lstStyle/>
          <a:p>
            <a:pPr algn="ctr"/>
            <a:r>
              <a:rPr lang="en-US" sz="3200" dirty="0" smtClean="0"/>
              <a:t>HPC 21-19  328 HODGES ST  -  NATHANIEL BRYANT – </a:t>
            </a:r>
            <a:br>
              <a:rPr lang="en-US" sz="3200" dirty="0" smtClean="0"/>
            </a:br>
            <a:r>
              <a:rPr lang="en-US" sz="3200" dirty="0" smtClean="0"/>
              <a:t>GIS MAP</a:t>
            </a:r>
            <a:endParaRPr lang="en-US" sz="3200" dirty="0"/>
          </a:p>
        </p:txBody>
      </p:sp>
      <p:pic>
        <p:nvPicPr>
          <p:cNvPr id="6" name="Content Placeholder 5"/>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408922" y="1388534"/>
            <a:ext cx="4142792" cy="5358269"/>
          </a:xfrm>
        </p:spPr>
      </p:pic>
      <p:pic>
        <p:nvPicPr>
          <p:cNvPr id="7" name="Content Placeholder 6"/>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671389" y="1388534"/>
            <a:ext cx="4110240" cy="5319983"/>
          </a:xfrm>
        </p:spPr>
      </p:pic>
    </p:spTree>
    <p:extLst>
      <p:ext uri="{BB962C8B-B14F-4D97-AF65-F5344CB8AC3E}">
        <p14:creationId xmlns:p14="http://schemas.microsoft.com/office/powerpoint/2010/main" val="18010493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2830</TotalTime>
  <Words>1247</Words>
  <Application>Microsoft Office PowerPoint</Application>
  <PresentationFormat>Widescreen</PresentationFormat>
  <Paragraphs>91</Paragraphs>
  <Slides>30</Slides>
  <Notes>0</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30</vt:i4>
      </vt:variant>
    </vt:vector>
  </HeadingPairs>
  <TitlesOfParts>
    <vt:vector size="36" baseType="lpstr">
      <vt:lpstr>Arial</vt:lpstr>
      <vt:lpstr>Calibri</vt:lpstr>
      <vt:lpstr>Calibri Light</vt:lpstr>
      <vt:lpstr>Times New Roman</vt:lpstr>
      <vt:lpstr>Office Theme</vt:lpstr>
      <vt:lpstr>Acrobat Document</vt:lpstr>
      <vt:lpstr>Historic Preservation Commission November 15, 2021 </vt:lpstr>
      <vt:lpstr>Historic Preservation Commission</vt:lpstr>
      <vt:lpstr>Criteria for Approval of a Certificate of Appropriateness</vt:lpstr>
      <vt:lpstr>Appeals to City Council</vt:lpstr>
      <vt:lpstr>Additional reports and design review updates: </vt:lpstr>
      <vt:lpstr>Announcements</vt:lpstr>
      <vt:lpstr>HPC  21-19    328 HODGES -  NATHANIEL BRYANT</vt:lpstr>
      <vt:lpstr>HPC  21-19    328 HODGES -  NATHANIEL BRYANT GIS MAP</vt:lpstr>
      <vt:lpstr>HPC 21-19  328 HODGES ST  -  NATHANIEL BRYANT –  GIS MAP</vt:lpstr>
      <vt:lpstr>HPC 21-19    328 HODGES ST – BRYANT – APPLICATION </vt:lpstr>
      <vt:lpstr>HPC 21-19    328 HODGES ST – BRYANT – HARDY BOARD  PLANKS</vt:lpstr>
      <vt:lpstr>HPC 21-19 328 HODGES ST HARDY BOARD SIDING </vt:lpstr>
      <vt:lpstr>HPC 21-19   328 HODGES ST  -  NATHANIEL BRYANT </vt:lpstr>
      <vt:lpstr>HPC 21-19   328 HODGES ST  -  NATHANIEL BRYANT</vt:lpstr>
      <vt:lpstr>HPC  21-24    625 MILL  ST -  HENRY DELGADO</vt:lpstr>
      <vt:lpstr>HPC  21-24    625 MILL  ST -  HENRY DELGADO GIS MAP</vt:lpstr>
      <vt:lpstr>HPC  21-24    625 MILL  ST -  HENRY DELGADO GIS MAP</vt:lpstr>
      <vt:lpstr>HPC  21-24    625 MILL  ST -  HENRY DELGADO LETTER OF INTENT</vt:lpstr>
      <vt:lpstr>HPC  21-24    625 MILL  ST -  HENRY DELGADO WINDOWS</vt:lpstr>
      <vt:lpstr>HPC  21-24    625 MILL  ST -  HENRY DELGADO WINDOWS</vt:lpstr>
      <vt:lpstr>HPC  21-24    625 MILL  ST -  HENRY DELGADO WINDOWS</vt:lpstr>
      <vt:lpstr>HPC  21-24    625 MILL  ST -  HENRY DELGADO WINDOWS</vt:lpstr>
      <vt:lpstr>HPC  21-24    625 MILL  ST -  HENRY DELGADO HOME /WINDOWS</vt:lpstr>
      <vt:lpstr>HPC  21-24    625 MILL  ST -  HENRY DELGADO HOME /WINDOWS</vt:lpstr>
      <vt:lpstr>HPC  21-24    625 MILL  ST -  HENRY DELGADO HOME /WINDOWS</vt:lpstr>
      <vt:lpstr>HPC  21-24    625 MILL  ST -  HENRY DELGADO HOME /WINDOWS</vt:lpstr>
      <vt:lpstr>HPC  21-24    625 MILL  ST -  HENRY DELGADO HOME /WINDOWS</vt:lpstr>
      <vt:lpstr>HPC  21-24    625 MILL  ST -  HENRY DELGADO HOME /WINDOWS</vt:lpstr>
      <vt:lpstr>Next Regular meeting date  December 20, 2021</vt:lpstr>
      <vt:lpstr>2022 HPC MEETING SCHEDULE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Historic Preservation Commission January 19, 2021</dc:title>
  <dc:creator>Beth Broussard</dc:creator>
  <cp:lastModifiedBy>Beth Broussard</cp:lastModifiedBy>
  <cp:revision>106</cp:revision>
  <cp:lastPrinted>2021-07-21T18:31:33Z</cp:lastPrinted>
  <dcterms:created xsi:type="dcterms:W3CDTF">2021-02-02T15:32:10Z</dcterms:created>
  <dcterms:modified xsi:type="dcterms:W3CDTF">2021-11-03T20:01:54Z</dcterms:modified>
</cp:coreProperties>
</file>